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57" r:id="rId3"/>
    <p:sldId id="268" r:id="rId4"/>
    <p:sldId id="259" r:id="rId5"/>
    <p:sldId id="260" r:id="rId6"/>
    <p:sldId id="261" r:id="rId7"/>
    <p:sldId id="262" r:id="rId8"/>
    <p:sldId id="263" r:id="rId9"/>
    <p:sldId id="264" r:id="rId10"/>
    <p:sldId id="265" r:id="rId11"/>
    <p:sldId id="270" r:id="rId12"/>
    <p:sldId id="271" r:id="rId13"/>
    <p:sldId id="272" r:id="rId14"/>
    <p:sldId id="274" r:id="rId15"/>
  </p:sldIdLst>
  <p:sldSz cx="14630400" cy="8229600"/>
  <p:notesSz cx="8229600" cy="14630400"/>
  <p:embeddedFontLst>
    <p:embeddedFont>
      <p:font typeface="Aptos Narrow" panose="020B0004020202020204" pitchFamily="34" charset="0"/>
      <p:regular r:id="rId17"/>
      <p:bold r:id="rId18"/>
      <p:italic r:id="rId19"/>
      <p:boldItalic r:id="rId20"/>
    </p:embeddedFont>
    <p:embeddedFont>
      <p:font typeface="Libre Baskerville" panose="02000000000000000000" pitchFamily="2" charset="0"/>
      <p:regular r:id="rId21"/>
    </p:embeddedFont>
    <p:embeddedFont>
      <p:font typeface="Open Sans" panose="020B0606030504020204" pitchFamily="34" charset="0"/>
      <p:regular r:id="rId22"/>
      <p:bold r:id="rId23"/>
    </p:embeddedFont>
  </p:embeddedFontLst>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399E1087-2FA8-4B19-A966-13F058B07AD5}">
          <p14:sldIdLst>
            <p14:sldId id="256"/>
            <p14:sldId id="257"/>
            <p14:sldId id="268"/>
            <p14:sldId id="259"/>
            <p14:sldId id="260"/>
            <p14:sldId id="261"/>
            <p14:sldId id="262"/>
            <p14:sldId id="263"/>
            <p14:sldId id="264"/>
            <p14:sldId id="265"/>
            <p14:sldId id="270"/>
          </p14:sldIdLst>
        </p14:section>
        <p14:section name="Sección sin título" id="{0457CADE-D4CA-4949-BB12-AB3356862B50}">
          <p14:sldIdLst>
            <p14:sldId id="271"/>
            <p14:sldId id="272"/>
            <p14:sldId id="2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4FF"/>
    <a:srgbClr val="06B6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162" autoAdjust="0"/>
    <p:restoredTop sz="94610"/>
  </p:normalViewPr>
  <p:slideViewPr>
    <p:cSldViewPr snapToGrid="0" snapToObjects="1">
      <p:cViewPr varScale="1">
        <p:scale>
          <a:sx n="46" d="100"/>
          <a:sy n="46" d="100"/>
        </p:scale>
        <p:origin x="82" y="4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6422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4F646-D69C-2A3D-7E76-ADA4849529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F9B633-91B9-AE1F-1E14-F8FA0DB1F1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113145-ACB9-045D-A04F-00701E375A9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E1A5E64-C70E-3B6C-8750-C668726A23AF}"/>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5978114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8D5AD-EDE5-A435-9A0F-B402B88FB7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A36441-2DC5-EF7E-6171-1682AEB24E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86E8C9-E7B7-2A8C-75E7-FDA1C820F81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3F3F30A-5326-746C-4DD8-B3FD2CDB5B71}"/>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95963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127.0.0.1:8000/" TargetMode="External"/><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2.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93790" y="1642782"/>
            <a:ext cx="6579751" cy="1666994"/>
          </a:xfrm>
          <a:prstGeom prst="rect">
            <a:avLst/>
          </a:prstGeom>
          <a:noFill/>
          <a:ln/>
        </p:spPr>
        <p:txBody>
          <a:bodyPr wrap="none" lIns="0" tIns="0" rIns="0" bIns="0" rtlCol="0" anchor="t"/>
          <a:lstStyle/>
          <a:p>
            <a:pPr>
              <a:lnSpc>
                <a:spcPts val="5550"/>
              </a:lnSpc>
            </a:pPr>
            <a:r>
              <a:rPr lang="en-US" sz="4450" dirty="0">
                <a:solidFill>
                  <a:srgbClr val="1551A4"/>
                </a:solidFill>
                <a:latin typeface="Libre Baskerville" pitchFamily="34" charset="0"/>
                <a:ea typeface="Libre Baskerville" pitchFamily="34" charset="-122"/>
                <a:cs typeface="Libre Baskerville" pitchFamily="34" charset="-120"/>
              </a:rPr>
              <a:t>Proyecto </a:t>
            </a:r>
          </a:p>
          <a:p>
            <a:pPr>
              <a:lnSpc>
                <a:spcPts val="5550"/>
              </a:lnSpc>
            </a:pPr>
            <a:r>
              <a:rPr lang="en-US" sz="4450" dirty="0">
                <a:solidFill>
                  <a:srgbClr val="1551A4"/>
                </a:solidFill>
                <a:latin typeface="Libre Baskerville" pitchFamily="34" charset="0"/>
                <a:ea typeface="Libre Baskerville" pitchFamily="34" charset="-122"/>
                <a:cs typeface="Libre Baskerville" pitchFamily="34" charset="-120"/>
              </a:rPr>
              <a:t>"Byte &amp; Beat"</a:t>
            </a:r>
            <a:endParaRPr lang="en-US" sz="4450" dirty="0"/>
          </a:p>
        </p:txBody>
      </p:sp>
      <p:sp>
        <p:nvSpPr>
          <p:cNvPr id="3" name="Text 1"/>
          <p:cNvSpPr/>
          <p:nvPr/>
        </p:nvSpPr>
        <p:spPr>
          <a:xfrm>
            <a:off x="793790" y="5760593"/>
            <a:ext cx="4790581" cy="362903"/>
          </a:xfrm>
          <a:prstGeom prst="rect">
            <a:avLst/>
          </a:prstGeom>
          <a:noFill/>
          <a:ln/>
        </p:spPr>
        <p:txBody>
          <a:bodyPr wrap="none" lIns="0" tIns="0" rIns="0" bIns="0" rtlCol="0" anchor="t"/>
          <a:lstStyle/>
          <a:p>
            <a:pPr marL="0" indent="0" algn="l">
              <a:lnSpc>
                <a:spcPts val="2850"/>
              </a:lnSpc>
              <a:buNone/>
            </a:pPr>
            <a:r>
              <a:rPr lang="en-US" sz="1750" dirty="0">
                <a:solidFill>
                  <a:srgbClr val="49495A"/>
                </a:solidFill>
                <a:latin typeface="Open Sans" pitchFamily="34" charset="0"/>
                <a:ea typeface="Open Sans" pitchFamily="34" charset="-122"/>
                <a:cs typeface="Open Sans" pitchFamily="34" charset="-120"/>
              </a:rPr>
              <a:t>Estudiante: Rubén Manases Mansilla Villena</a:t>
            </a:r>
            <a:endParaRPr lang="en-US" sz="1750" dirty="0"/>
          </a:p>
        </p:txBody>
      </p:sp>
      <p:sp>
        <p:nvSpPr>
          <p:cNvPr id="4" name="Text 2"/>
          <p:cNvSpPr/>
          <p:nvPr/>
        </p:nvSpPr>
        <p:spPr>
          <a:xfrm>
            <a:off x="793790" y="6207705"/>
            <a:ext cx="5019181" cy="362903"/>
          </a:xfrm>
          <a:prstGeom prst="rect">
            <a:avLst/>
          </a:prstGeom>
          <a:noFill/>
          <a:ln/>
        </p:spPr>
        <p:txBody>
          <a:bodyPr wrap="none" lIns="0" tIns="0" rIns="0" bIns="0" rtlCol="0" anchor="t"/>
          <a:lstStyle/>
          <a:p>
            <a:pPr marL="0" indent="0" algn="l">
              <a:lnSpc>
                <a:spcPts val="2850"/>
              </a:lnSpc>
              <a:buNone/>
            </a:pPr>
            <a:r>
              <a:rPr lang="en-US" sz="1750" dirty="0">
                <a:solidFill>
                  <a:srgbClr val="49495A"/>
                </a:solidFill>
                <a:latin typeface="Open Sans" pitchFamily="34" charset="0"/>
                <a:ea typeface="Open Sans" pitchFamily="34" charset="-122"/>
                <a:cs typeface="Open Sans" pitchFamily="34" charset="-120"/>
              </a:rPr>
              <a:t>Carrera: Analista Programador Computacional</a:t>
            </a:r>
            <a:endParaRPr lang="en-US" sz="1750" dirty="0"/>
          </a:p>
        </p:txBody>
      </p:sp>
      <p:pic>
        <p:nvPicPr>
          <p:cNvPr id="7" name="Picture 2" descr="Logotipo&#10;&#10;El contenido generado por IA puede ser incorrecto.">
            <a:extLst>
              <a:ext uri="{FF2B5EF4-FFF2-40B4-BE49-F238E27FC236}">
                <a16:creationId xmlns:a16="http://schemas.microsoft.com/office/drawing/2014/main" id="{2EDAC055-01EE-F27D-CD90-364FE915E54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15200" y="2984726"/>
            <a:ext cx="6328415" cy="15504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2053709"/>
            <a:ext cx="11523226" cy="708779"/>
          </a:xfrm>
          <a:prstGeom prst="rect">
            <a:avLst/>
          </a:prstGeom>
          <a:noFill/>
          <a:ln/>
        </p:spPr>
        <p:txBody>
          <a:bodyPr wrap="none" lIns="0" tIns="0" rIns="0" bIns="0" rtlCol="0" anchor="t"/>
          <a:lstStyle/>
          <a:p>
            <a:pPr>
              <a:lnSpc>
                <a:spcPts val="2450"/>
              </a:lnSpc>
            </a:pPr>
            <a:r>
              <a:rPr lang="en-US" sz="4450" dirty="0">
                <a:solidFill>
                  <a:srgbClr val="1551A4"/>
                </a:solidFill>
                <a:latin typeface="Libre Baskerville" pitchFamily="34" charset="0"/>
              </a:rPr>
              <a:t>Presentación del Software "Byte &amp; Beat"</a:t>
            </a:r>
          </a:p>
        </p:txBody>
      </p:sp>
      <p:sp>
        <p:nvSpPr>
          <p:cNvPr id="3" name="Text 1"/>
          <p:cNvSpPr/>
          <p:nvPr/>
        </p:nvSpPr>
        <p:spPr>
          <a:xfrm>
            <a:off x="793790" y="3102650"/>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4" name="Text 2"/>
          <p:cNvSpPr/>
          <p:nvPr/>
        </p:nvSpPr>
        <p:spPr>
          <a:xfrm>
            <a:off x="793790" y="3805714"/>
            <a:ext cx="3402330" cy="425291"/>
          </a:xfrm>
          <a:prstGeom prst="rect">
            <a:avLst/>
          </a:prstGeom>
          <a:noFill/>
          <a:ln/>
        </p:spPr>
        <p:txBody>
          <a:bodyPr wrap="none" lIns="0" tIns="0" rIns="0" bIns="0" rtlCol="0" anchor="t"/>
          <a:lstStyle/>
          <a:p>
            <a:pPr marL="0" indent="0" algn="l">
              <a:lnSpc>
                <a:spcPts val="3300"/>
              </a:lnSpc>
              <a:buNone/>
            </a:pPr>
            <a:r>
              <a:rPr lang="en-US" sz="2700" dirty="0">
                <a:solidFill>
                  <a:srgbClr val="1551A4"/>
                </a:solidFill>
                <a:latin typeface="Libre Baskerville" pitchFamily="34" charset="0"/>
              </a:rPr>
              <a:t>Byte &amp; Beat</a:t>
            </a:r>
          </a:p>
        </p:txBody>
      </p:sp>
      <p:sp>
        <p:nvSpPr>
          <p:cNvPr id="5" name="Text 3"/>
          <p:cNvSpPr/>
          <p:nvPr/>
        </p:nvSpPr>
        <p:spPr>
          <a:xfrm>
            <a:off x="793790" y="4571167"/>
            <a:ext cx="13042821" cy="725805"/>
          </a:xfrm>
          <a:prstGeom prst="rect">
            <a:avLst/>
          </a:prstGeom>
          <a:noFill/>
          <a:ln/>
        </p:spPr>
        <p:txBody>
          <a:bodyPr wrap="square" lIns="0" tIns="0" rIns="0" bIns="0" rtlCol="0" anchor="t"/>
          <a:lstStyle/>
          <a:p>
            <a:pPr marL="0" indent="0" algn="l">
              <a:lnSpc>
                <a:spcPts val="2850"/>
              </a:lnSpc>
              <a:buNone/>
            </a:pPr>
            <a:r>
              <a:rPr lang="en-US" sz="1700" dirty="0">
                <a:solidFill>
                  <a:srgbClr val="49495A"/>
                </a:solidFill>
                <a:latin typeface="Open Sans" pitchFamily="34" charset="0"/>
                <a:ea typeface="Open Sans" pitchFamily="34" charset="-122"/>
                <a:cs typeface="Open Sans" pitchFamily="34" charset="-120"/>
              </a:rPr>
              <a:t>Descubran cómo esta herramienta optimizará los procesos, reducirá la carga operativa y potenciará el crecimiento del negocio mediante la digitalización y el análisis de datos.</a:t>
            </a:r>
            <a:endParaRPr lang="en-US" sz="1700" dirty="0"/>
          </a:p>
        </p:txBody>
      </p:sp>
      <p:pic>
        <p:nvPicPr>
          <p:cNvPr id="6" name="Image 0" descr="preencoded.png">
            <a:hlinkClick r:id="rId3"/>
          </p:cNvPr>
          <p:cNvPicPr>
            <a:picLocks noChangeAspect="1"/>
          </p:cNvPicPr>
          <p:nvPr/>
        </p:nvPicPr>
        <p:blipFill>
          <a:blip r:embed="rId4"/>
          <a:stretch>
            <a:fillRect/>
          </a:stretch>
        </p:blipFill>
        <p:spPr>
          <a:xfrm>
            <a:off x="793790" y="5552123"/>
            <a:ext cx="2965966" cy="623768"/>
          </a:xfrm>
          <a:prstGeom prst="rect">
            <a:avLst/>
          </a:prstGeom>
        </p:spPr>
      </p:pic>
      <p:pic>
        <p:nvPicPr>
          <p:cNvPr id="7" name="Picture 2" descr="Logotipo&#10;&#10;El contenido generado por IA puede ser incorrecto.">
            <a:extLst>
              <a:ext uri="{FF2B5EF4-FFF2-40B4-BE49-F238E27FC236}">
                <a16:creationId xmlns:a16="http://schemas.microsoft.com/office/drawing/2014/main" id="{7315844B-2B1A-B941-7CF7-EEDAFD5BC548}"/>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1786777" y="14560"/>
            <a:ext cx="2843623" cy="6966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3495198" y="858083"/>
            <a:ext cx="7640003" cy="597337"/>
          </a:xfrm>
          <a:prstGeom prst="rect">
            <a:avLst/>
          </a:prstGeom>
          <a:noFill/>
          <a:ln/>
        </p:spPr>
        <p:txBody>
          <a:bodyPr wrap="none" lIns="0" tIns="0" rIns="0" bIns="0" rtlCol="0" anchor="t"/>
          <a:lstStyle/>
          <a:p>
            <a:pPr>
              <a:lnSpc>
                <a:spcPts val="2450"/>
              </a:lnSpc>
            </a:pPr>
            <a:r>
              <a:rPr lang="en-US" sz="4450" dirty="0" err="1">
                <a:solidFill>
                  <a:srgbClr val="1551A4"/>
                </a:solidFill>
                <a:latin typeface="Libre Baskerville" pitchFamily="34" charset="0"/>
              </a:rPr>
              <a:t>Resultados</a:t>
            </a:r>
            <a:r>
              <a:rPr lang="en-US" sz="4450" dirty="0">
                <a:solidFill>
                  <a:srgbClr val="1551A4"/>
                </a:solidFill>
                <a:latin typeface="Libre Baskerville" pitchFamily="34" charset="0"/>
              </a:rPr>
              <a:t> </a:t>
            </a:r>
            <a:r>
              <a:rPr lang="en-US" sz="4450" dirty="0" err="1">
                <a:solidFill>
                  <a:srgbClr val="1551A4"/>
                </a:solidFill>
                <a:latin typeface="Libre Baskerville" pitchFamily="34" charset="0"/>
              </a:rPr>
              <a:t>obtenidos</a:t>
            </a:r>
            <a:endParaRPr lang="en-US" sz="4450" dirty="0">
              <a:solidFill>
                <a:srgbClr val="1551A4"/>
              </a:solidFill>
              <a:latin typeface="Libre Baskerville" pitchFamily="34" charset="0"/>
            </a:endParaRPr>
          </a:p>
        </p:txBody>
      </p:sp>
      <p:sp>
        <p:nvSpPr>
          <p:cNvPr id="4" name="Shape 1"/>
          <p:cNvSpPr/>
          <p:nvPr/>
        </p:nvSpPr>
        <p:spPr>
          <a:xfrm>
            <a:off x="723160" y="2038415"/>
            <a:ext cx="6368277" cy="5151226"/>
          </a:xfrm>
          <a:prstGeom prst="roundRect">
            <a:avLst>
              <a:gd name="adj" fmla="val 1037"/>
            </a:avLst>
          </a:prstGeom>
          <a:solidFill>
            <a:srgbClr val="EAE8F3"/>
          </a:solidFill>
          <a:ln/>
        </p:spPr>
        <p:txBody>
          <a:bodyPr/>
          <a:lstStyle/>
          <a:p>
            <a:endParaRPr lang="es-CL"/>
          </a:p>
        </p:txBody>
      </p:sp>
      <p:sp>
        <p:nvSpPr>
          <p:cNvPr id="5" name="Text 2"/>
          <p:cNvSpPr/>
          <p:nvPr/>
        </p:nvSpPr>
        <p:spPr>
          <a:xfrm>
            <a:off x="2318637" y="2389500"/>
            <a:ext cx="2669024" cy="298609"/>
          </a:xfrm>
          <a:prstGeom prst="rect">
            <a:avLst/>
          </a:prstGeom>
          <a:noFill/>
          <a:ln/>
        </p:spPr>
        <p:txBody>
          <a:bodyPr wrap="none" lIns="0" tIns="0" rIns="0" bIns="0" rtlCol="0" anchor="t"/>
          <a:lstStyle/>
          <a:p>
            <a:pPr>
              <a:lnSpc>
                <a:spcPts val="2450"/>
              </a:lnSpc>
            </a:pPr>
            <a:r>
              <a:rPr lang="en-US" sz="2200" dirty="0" err="1">
                <a:solidFill>
                  <a:srgbClr val="1551A4"/>
                </a:solidFill>
                <a:latin typeface="Libre Baskerville" pitchFamily="34" charset="0"/>
              </a:rPr>
              <a:t>Objetivos</a:t>
            </a:r>
            <a:r>
              <a:rPr lang="en-US" sz="2200" dirty="0">
                <a:solidFill>
                  <a:srgbClr val="1551A4"/>
                </a:solidFill>
                <a:latin typeface="Libre Baskerville" pitchFamily="34" charset="0"/>
              </a:rPr>
              <a:t> </a:t>
            </a:r>
            <a:r>
              <a:rPr lang="en-US" sz="2200" dirty="0" err="1">
                <a:solidFill>
                  <a:srgbClr val="1551A4"/>
                </a:solidFill>
                <a:latin typeface="Libre Baskerville" pitchFamily="34" charset="0"/>
              </a:rPr>
              <a:t>Cumplidos</a:t>
            </a:r>
            <a:endParaRPr lang="en-US" sz="2200" dirty="0">
              <a:solidFill>
                <a:srgbClr val="1551A4"/>
              </a:solidFill>
              <a:latin typeface="Libre Baskerville" pitchFamily="34" charset="0"/>
            </a:endParaRPr>
          </a:p>
        </p:txBody>
      </p:sp>
      <p:sp>
        <p:nvSpPr>
          <p:cNvPr id="6" name="Text 3"/>
          <p:cNvSpPr/>
          <p:nvPr/>
        </p:nvSpPr>
        <p:spPr>
          <a:xfrm>
            <a:off x="1170687" y="2907028"/>
            <a:ext cx="5553937" cy="4063693"/>
          </a:xfrm>
          <a:prstGeom prst="rect">
            <a:avLst/>
          </a:prstGeom>
          <a:noFill/>
          <a:ln/>
        </p:spPr>
        <p:txBody>
          <a:bodyPr wrap="square" lIns="0" tIns="0" rIns="0" bIns="0" rtlCol="0" anchor="t"/>
          <a:lstStyle/>
          <a:p>
            <a:pPr marL="342900" indent="-342900" algn="l">
              <a:lnSpc>
                <a:spcPts val="2400"/>
              </a:lnSpc>
              <a:buSzPct val="100000"/>
              <a:buChar char="•"/>
            </a:pPr>
            <a:r>
              <a:rPr lang="es-ES" sz="1500" dirty="0">
                <a:solidFill>
                  <a:srgbClr val="49495A"/>
                </a:solidFill>
                <a:latin typeface="Open Sans" pitchFamily="34" charset="0"/>
                <a:ea typeface="Open Sans" pitchFamily="34" charset="-122"/>
                <a:cs typeface="Open Sans" pitchFamily="34" charset="-120"/>
              </a:rPr>
              <a:t>Se logró desarrollar e implementar un sistema web funcional para la Pyme, cumpliendo con todos los requerimientos definidos en Backlog.</a:t>
            </a:r>
          </a:p>
          <a:p>
            <a:pPr marL="342900" indent="-342900" algn="l">
              <a:lnSpc>
                <a:spcPts val="2400"/>
              </a:lnSpc>
              <a:buSzPct val="100000"/>
              <a:buChar char="•"/>
            </a:pPr>
            <a:endParaRPr lang="es-ES" sz="1500" dirty="0">
              <a:solidFill>
                <a:srgbClr val="49495A"/>
              </a:solidFill>
              <a:latin typeface="Open Sans" pitchFamily="34" charset="0"/>
              <a:ea typeface="Open Sans" pitchFamily="34" charset="-122"/>
              <a:cs typeface="Open Sans" pitchFamily="34" charset="-120"/>
            </a:endParaRPr>
          </a:p>
          <a:p>
            <a:pPr marL="342900" indent="-342900" algn="l">
              <a:lnSpc>
                <a:spcPts val="2400"/>
              </a:lnSpc>
              <a:buSzPct val="100000"/>
              <a:buChar char="•"/>
            </a:pPr>
            <a:r>
              <a:rPr lang="es-ES" sz="1500" dirty="0">
                <a:solidFill>
                  <a:srgbClr val="49495A"/>
                </a:solidFill>
                <a:latin typeface="Open Sans" pitchFamily="34" charset="0"/>
                <a:ea typeface="Open Sans" pitchFamily="34" charset="-122"/>
                <a:cs typeface="Open Sans" pitchFamily="34" charset="-120"/>
              </a:rPr>
              <a:t>El sitio permite una gestión eficiente de ventas, pedidos y reportes, optimizando el trabajo del administrador.</a:t>
            </a:r>
          </a:p>
          <a:p>
            <a:pPr marL="342900" indent="-342900" algn="l">
              <a:lnSpc>
                <a:spcPts val="2400"/>
              </a:lnSpc>
              <a:buSzPct val="100000"/>
              <a:buChar char="•"/>
            </a:pPr>
            <a:endParaRPr lang="es-ES" sz="1500" dirty="0">
              <a:solidFill>
                <a:srgbClr val="49495A"/>
              </a:solidFill>
              <a:latin typeface="Open Sans" pitchFamily="34" charset="0"/>
              <a:ea typeface="Open Sans" pitchFamily="34" charset="-122"/>
              <a:cs typeface="Open Sans" pitchFamily="34" charset="-120"/>
            </a:endParaRPr>
          </a:p>
          <a:p>
            <a:pPr marL="342900" indent="-342900" algn="l">
              <a:lnSpc>
                <a:spcPts val="2400"/>
              </a:lnSpc>
              <a:buSzPct val="100000"/>
              <a:buChar char="•"/>
            </a:pPr>
            <a:r>
              <a:rPr lang="es-ES" sz="1500" dirty="0">
                <a:solidFill>
                  <a:srgbClr val="49495A"/>
                </a:solidFill>
                <a:latin typeface="Open Sans" pitchFamily="34" charset="0"/>
                <a:ea typeface="Open Sans" pitchFamily="34" charset="-122"/>
                <a:cs typeface="Open Sans" pitchFamily="34" charset="-120"/>
              </a:rPr>
              <a:t>Se implementó con éxito la pasarela de pago </a:t>
            </a:r>
            <a:r>
              <a:rPr lang="es-ES" sz="1500" dirty="0" err="1">
                <a:solidFill>
                  <a:srgbClr val="49495A"/>
                </a:solidFill>
                <a:latin typeface="Open Sans" pitchFamily="34" charset="0"/>
                <a:ea typeface="Open Sans" pitchFamily="34" charset="-122"/>
                <a:cs typeface="Open Sans" pitchFamily="34" charset="-120"/>
              </a:rPr>
              <a:t>WebPay</a:t>
            </a:r>
            <a:r>
              <a:rPr lang="es-ES" sz="1500" dirty="0">
                <a:solidFill>
                  <a:srgbClr val="49495A"/>
                </a:solidFill>
                <a:latin typeface="Open Sans" pitchFamily="34" charset="0"/>
                <a:ea typeface="Open Sans" pitchFamily="34" charset="-122"/>
                <a:cs typeface="Open Sans" pitchFamily="34" charset="-120"/>
              </a:rPr>
              <a:t>, permitiendo realizar compras reales desde el sitio.</a:t>
            </a:r>
          </a:p>
          <a:p>
            <a:pPr marL="342900" indent="-342900" algn="l">
              <a:lnSpc>
                <a:spcPts val="2400"/>
              </a:lnSpc>
              <a:buSzPct val="100000"/>
              <a:buChar char="•"/>
            </a:pPr>
            <a:endParaRPr lang="es-ES" sz="1500" dirty="0">
              <a:solidFill>
                <a:srgbClr val="49495A"/>
              </a:solidFill>
              <a:latin typeface="Open Sans" pitchFamily="34" charset="0"/>
              <a:ea typeface="Open Sans" pitchFamily="34" charset="-122"/>
              <a:cs typeface="Open Sans" pitchFamily="34" charset="-120"/>
            </a:endParaRPr>
          </a:p>
          <a:p>
            <a:pPr marL="342900" indent="-342900" algn="l">
              <a:lnSpc>
                <a:spcPts val="2400"/>
              </a:lnSpc>
              <a:buSzPct val="100000"/>
              <a:buChar char="•"/>
            </a:pPr>
            <a:r>
              <a:rPr lang="es-ES" sz="1500" dirty="0">
                <a:solidFill>
                  <a:srgbClr val="49495A"/>
                </a:solidFill>
                <a:latin typeface="Open Sans" pitchFamily="34" charset="0"/>
                <a:ea typeface="Open Sans" pitchFamily="34" charset="-122"/>
                <a:cs typeface="Open Sans" pitchFamily="34" charset="-120"/>
              </a:rPr>
              <a:t>Se logró un despliegue de web escalable, accesible en distintos dispositivos.</a:t>
            </a:r>
          </a:p>
        </p:txBody>
      </p:sp>
      <p:sp>
        <p:nvSpPr>
          <p:cNvPr id="20" name="Shape 1">
            <a:extLst>
              <a:ext uri="{FF2B5EF4-FFF2-40B4-BE49-F238E27FC236}">
                <a16:creationId xmlns:a16="http://schemas.microsoft.com/office/drawing/2014/main" id="{8D56C3CE-0BF2-FCA1-77C5-3CCDF22112EA}"/>
              </a:ext>
            </a:extLst>
          </p:cNvPr>
          <p:cNvSpPr/>
          <p:nvPr/>
        </p:nvSpPr>
        <p:spPr>
          <a:xfrm>
            <a:off x="7538964" y="2038415"/>
            <a:ext cx="6368277" cy="5151226"/>
          </a:xfrm>
          <a:prstGeom prst="roundRect">
            <a:avLst>
              <a:gd name="adj" fmla="val 1037"/>
            </a:avLst>
          </a:prstGeom>
          <a:solidFill>
            <a:srgbClr val="EAE8F3"/>
          </a:solidFill>
          <a:ln/>
        </p:spPr>
        <p:txBody>
          <a:bodyPr/>
          <a:lstStyle/>
          <a:p>
            <a:endParaRPr lang="es-CL"/>
          </a:p>
        </p:txBody>
      </p:sp>
      <p:sp>
        <p:nvSpPr>
          <p:cNvPr id="21" name="Text 2">
            <a:extLst>
              <a:ext uri="{FF2B5EF4-FFF2-40B4-BE49-F238E27FC236}">
                <a16:creationId xmlns:a16="http://schemas.microsoft.com/office/drawing/2014/main" id="{2C4A7BCC-AC8C-BB99-E99B-1964CB952801}"/>
              </a:ext>
            </a:extLst>
          </p:cNvPr>
          <p:cNvSpPr/>
          <p:nvPr/>
        </p:nvSpPr>
        <p:spPr>
          <a:xfrm>
            <a:off x="9642739" y="2392595"/>
            <a:ext cx="2669024" cy="298609"/>
          </a:xfrm>
          <a:prstGeom prst="rect">
            <a:avLst/>
          </a:prstGeom>
          <a:noFill/>
          <a:ln/>
        </p:spPr>
        <p:txBody>
          <a:bodyPr wrap="none" lIns="0" tIns="0" rIns="0" bIns="0" rtlCol="0" anchor="t"/>
          <a:lstStyle/>
          <a:p>
            <a:pPr>
              <a:lnSpc>
                <a:spcPts val="2450"/>
              </a:lnSpc>
            </a:pPr>
            <a:r>
              <a:rPr lang="en-US" sz="2200" dirty="0">
                <a:solidFill>
                  <a:srgbClr val="1551A4"/>
                </a:solidFill>
                <a:latin typeface="Libre Baskerville" pitchFamily="34" charset="0"/>
              </a:rPr>
              <a:t>Impacto </a:t>
            </a:r>
            <a:r>
              <a:rPr lang="en-US" sz="2200" dirty="0" err="1">
                <a:solidFill>
                  <a:srgbClr val="1551A4"/>
                </a:solidFill>
                <a:latin typeface="Libre Baskerville" pitchFamily="34" charset="0"/>
              </a:rPr>
              <a:t>Esperado</a:t>
            </a:r>
            <a:endParaRPr lang="en-US" sz="2200" dirty="0">
              <a:solidFill>
                <a:srgbClr val="1551A4"/>
              </a:solidFill>
              <a:latin typeface="Libre Baskerville" pitchFamily="34" charset="0"/>
            </a:endParaRPr>
          </a:p>
        </p:txBody>
      </p:sp>
      <p:sp>
        <p:nvSpPr>
          <p:cNvPr id="22" name="Text 3">
            <a:extLst>
              <a:ext uri="{FF2B5EF4-FFF2-40B4-BE49-F238E27FC236}">
                <a16:creationId xmlns:a16="http://schemas.microsoft.com/office/drawing/2014/main" id="{6588B182-410F-BA34-4692-CBAF50B21D64}"/>
              </a:ext>
            </a:extLst>
          </p:cNvPr>
          <p:cNvSpPr/>
          <p:nvPr/>
        </p:nvSpPr>
        <p:spPr>
          <a:xfrm>
            <a:off x="8200282" y="2907028"/>
            <a:ext cx="5553937" cy="3817576"/>
          </a:xfrm>
          <a:prstGeom prst="rect">
            <a:avLst/>
          </a:prstGeom>
          <a:noFill/>
          <a:ln/>
        </p:spPr>
        <p:txBody>
          <a:bodyPr wrap="square" lIns="0" tIns="0" rIns="0" bIns="0" rtlCol="0" anchor="t"/>
          <a:lstStyle/>
          <a:p>
            <a:pPr marL="285750" indent="-285750" algn="l">
              <a:lnSpc>
                <a:spcPts val="2400"/>
              </a:lnSpc>
              <a:buSzPct val="100000"/>
              <a:buFont typeface="Arial" panose="020B0604020202020204" pitchFamily="34" charset="0"/>
              <a:buChar char="•"/>
            </a:pPr>
            <a:r>
              <a:rPr lang="es-MX" sz="1500" dirty="0">
                <a:solidFill>
                  <a:srgbClr val="49495A"/>
                </a:solidFill>
                <a:latin typeface="Open Sans" pitchFamily="34" charset="0"/>
                <a:ea typeface="Open Sans" pitchFamily="34" charset="-122"/>
                <a:cs typeface="Open Sans" pitchFamily="34" charset="-120"/>
              </a:rPr>
              <a:t>Mejora el flujo de trabajo reduciendo la pérdida de información crítica, como los datos de clientes y los ingresos por ventas del sistema.</a:t>
            </a:r>
          </a:p>
          <a:p>
            <a:pPr algn="l">
              <a:lnSpc>
                <a:spcPts val="2400"/>
              </a:lnSpc>
              <a:buSzPct val="100000"/>
            </a:pPr>
            <a:endParaRPr lang="es-ES" sz="1500" dirty="0">
              <a:solidFill>
                <a:srgbClr val="49495A"/>
              </a:solidFill>
              <a:latin typeface="Open Sans" pitchFamily="34" charset="0"/>
              <a:ea typeface="Open Sans" pitchFamily="34" charset="-122"/>
              <a:cs typeface="Open Sans" pitchFamily="34" charset="-120"/>
            </a:endParaRPr>
          </a:p>
          <a:p>
            <a:pPr marL="342900" indent="-342900" algn="l">
              <a:lnSpc>
                <a:spcPts val="2400"/>
              </a:lnSpc>
              <a:buSzPct val="100000"/>
              <a:buChar char="•"/>
            </a:pPr>
            <a:r>
              <a:rPr lang="es-ES" sz="1500" dirty="0">
                <a:solidFill>
                  <a:srgbClr val="49495A"/>
                </a:solidFill>
                <a:latin typeface="Open Sans" pitchFamily="34" charset="0"/>
                <a:ea typeface="Open Sans" pitchFamily="34" charset="-122"/>
                <a:cs typeface="Open Sans" pitchFamily="34" charset="-120"/>
              </a:rPr>
              <a:t>Aumento en la organización y trazabilidad de ventas.</a:t>
            </a:r>
          </a:p>
          <a:p>
            <a:pPr marL="342900" indent="-342900" algn="l">
              <a:lnSpc>
                <a:spcPts val="2400"/>
              </a:lnSpc>
              <a:buSzPct val="100000"/>
              <a:buChar char="•"/>
            </a:pPr>
            <a:endParaRPr lang="es-ES" sz="1500" dirty="0">
              <a:solidFill>
                <a:srgbClr val="49495A"/>
              </a:solidFill>
              <a:latin typeface="Open Sans" pitchFamily="34" charset="0"/>
              <a:ea typeface="Open Sans" pitchFamily="34" charset="-122"/>
              <a:cs typeface="Open Sans" pitchFamily="34" charset="-120"/>
            </a:endParaRPr>
          </a:p>
          <a:p>
            <a:pPr marL="342900" indent="-342900" algn="l">
              <a:lnSpc>
                <a:spcPts val="2400"/>
              </a:lnSpc>
              <a:buSzPct val="100000"/>
              <a:buChar char="•"/>
            </a:pPr>
            <a:r>
              <a:rPr lang="es-ES" sz="1500" dirty="0">
                <a:solidFill>
                  <a:srgbClr val="49495A"/>
                </a:solidFill>
                <a:latin typeface="Open Sans" pitchFamily="34" charset="0"/>
                <a:ea typeface="Open Sans" pitchFamily="34" charset="-122"/>
                <a:cs typeface="Open Sans" pitchFamily="34" charset="-120"/>
              </a:rPr>
              <a:t>Facilidad para analizar métricas y crecimiento del negocio</a:t>
            </a:r>
          </a:p>
          <a:p>
            <a:pPr marL="342900" indent="-342900" algn="l">
              <a:lnSpc>
                <a:spcPts val="2400"/>
              </a:lnSpc>
              <a:buSzPct val="100000"/>
              <a:buChar char="•"/>
            </a:pPr>
            <a:endParaRPr lang="es-ES" sz="1500" dirty="0">
              <a:solidFill>
                <a:srgbClr val="49495A"/>
              </a:solidFill>
              <a:latin typeface="Open Sans" pitchFamily="34" charset="0"/>
              <a:ea typeface="Open Sans" pitchFamily="34" charset="-122"/>
              <a:cs typeface="Open Sans" pitchFamily="34" charset="-120"/>
            </a:endParaRPr>
          </a:p>
          <a:p>
            <a:pPr marL="342900" indent="-342900" algn="l">
              <a:lnSpc>
                <a:spcPts val="2400"/>
              </a:lnSpc>
              <a:buSzPct val="100000"/>
              <a:buChar char="•"/>
            </a:pPr>
            <a:r>
              <a:rPr lang="es-ES" sz="1500" dirty="0">
                <a:solidFill>
                  <a:srgbClr val="49495A"/>
                </a:solidFill>
                <a:latin typeface="Open Sans" pitchFamily="34" charset="0"/>
                <a:ea typeface="Open Sans" pitchFamily="34" charset="-122"/>
                <a:cs typeface="Open Sans" pitchFamily="34" charset="-120"/>
              </a:rPr>
              <a:t>Mayor accesibilidad y visibilidad online para la Pyme.</a:t>
            </a:r>
          </a:p>
          <a:p>
            <a:pPr marL="342900" indent="-342900" algn="l">
              <a:lnSpc>
                <a:spcPts val="2400"/>
              </a:lnSpc>
              <a:buSzPct val="100000"/>
              <a:buChar char="•"/>
            </a:pPr>
            <a:endParaRPr lang="es-ES" sz="1500" dirty="0">
              <a:solidFill>
                <a:srgbClr val="49495A"/>
              </a:solidFill>
              <a:latin typeface="Open Sans" pitchFamily="34" charset="0"/>
              <a:ea typeface="Open Sans" pitchFamily="34" charset="-122"/>
              <a:cs typeface="Open Sans" pitchFamily="34" charset="-120"/>
            </a:endParaRPr>
          </a:p>
        </p:txBody>
      </p:sp>
      <p:pic>
        <p:nvPicPr>
          <p:cNvPr id="23" name="Picture 2" descr="Logotipo&#10;&#10;El contenido generado por IA puede ser incorrecto.">
            <a:extLst>
              <a:ext uri="{FF2B5EF4-FFF2-40B4-BE49-F238E27FC236}">
                <a16:creationId xmlns:a16="http://schemas.microsoft.com/office/drawing/2014/main" id="{1A88D653-34E8-D739-67DC-5362FE53F99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786777" y="14560"/>
            <a:ext cx="2843623" cy="6966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6AD53-027D-E4F9-C597-4B4D2E506BD8}"/>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F8E78DB0-8C87-F111-A590-F3FB8E095C9D}"/>
              </a:ext>
            </a:extLst>
          </p:cNvPr>
          <p:cNvSpPr/>
          <p:nvPr/>
        </p:nvSpPr>
        <p:spPr>
          <a:xfrm>
            <a:off x="6324600" y="900014"/>
            <a:ext cx="7640003" cy="1493957"/>
          </a:xfrm>
          <a:prstGeom prst="rect">
            <a:avLst/>
          </a:prstGeom>
          <a:noFill/>
          <a:ln/>
        </p:spPr>
        <p:txBody>
          <a:bodyPr wrap="none" lIns="0" tIns="0" rIns="0" bIns="0" rtlCol="0" anchor="t"/>
          <a:lstStyle/>
          <a:p>
            <a:pPr>
              <a:lnSpc>
                <a:spcPts val="2450"/>
              </a:lnSpc>
            </a:pPr>
            <a:endParaRPr lang="es-ES" sz="4450" dirty="0">
              <a:solidFill>
                <a:srgbClr val="1551A4"/>
              </a:solidFill>
              <a:latin typeface="Libre Baskerville" pitchFamily="34" charset="0"/>
            </a:endParaRPr>
          </a:p>
          <a:p>
            <a:pPr>
              <a:lnSpc>
                <a:spcPts val="2450"/>
              </a:lnSpc>
            </a:pPr>
            <a:r>
              <a:rPr lang="es-ES" sz="4450" dirty="0">
                <a:solidFill>
                  <a:srgbClr val="1551A4"/>
                </a:solidFill>
                <a:latin typeface="Libre Baskerville" pitchFamily="34" charset="0"/>
              </a:rPr>
              <a:t>Obstáculos presentados </a:t>
            </a:r>
          </a:p>
          <a:p>
            <a:pPr>
              <a:lnSpc>
                <a:spcPts val="2450"/>
              </a:lnSpc>
            </a:pPr>
            <a:endParaRPr lang="es-ES" sz="4450" dirty="0">
              <a:solidFill>
                <a:srgbClr val="1551A4"/>
              </a:solidFill>
              <a:latin typeface="Libre Baskerville" pitchFamily="34" charset="0"/>
            </a:endParaRPr>
          </a:p>
          <a:p>
            <a:pPr>
              <a:lnSpc>
                <a:spcPts val="2450"/>
              </a:lnSpc>
            </a:pPr>
            <a:r>
              <a:rPr lang="es-ES" sz="4450" dirty="0">
                <a:solidFill>
                  <a:srgbClr val="1551A4"/>
                </a:solidFill>
                <a:latin typeface="Libre Baskerville" pitchFamily="34" charset="0"/>
              </a:rPr>
              <a:t>durante el desarrollo</a:t>
            </a:r>
            <a:endParaRPr lang="en-US" sz="4450" dirty="0">
              <a:solidFill>
                <a:srgbClr val="1551A4"/>
              </a:solidFill>
              <a:latin typeface="Libre Baskerville" pitchFamily="34" charset="0"/>
            </a:endParaRPr>
          </a:p>
        </p:txBody>
      </p:sp>
      <p:sp>
        <p:nvSpPr>
          <p:cNvPr id="4" name="Shape 1">
            <a:extLst>
              <a:ext uri="{FF2B5EF4-FFF2-40B4-BE49-F238E27FC236}">
                <a16:creationId xmlns:a16="http://schemas.microsoft.com/office/drawing/2014/main" id="{0CEEA993-9437-8A09-43D8-D40CAE83DB76}"/>
              </a:ext>
            </a:extLst>
          </p:cNvPr>
          <p:cNvSpPr/>
          <p:nvPr/>
        </p:nvSpPr>
        <p:spPr>
          <a:xfrm>
            <a:off x="6019800" y="2416832"/>
            <a:ext cx="8478519" cy="5151226"/>
          </a:xfrm>
          <a:prstGeom prst="roundRect">
            <a:avLst>
              <a:gd name="adj" fmla="val 1037"/>
            </a:avLst>
          </a:prstGeom>
          <a:solidFill>
            <a:srgbClr val="EAE8F3"/>
          </a:solidFill>
          <a:ln/>
        </p:spPr>
        <p:txBody>
          <a:bodyPr/>
          <a:lstStyle/>
          <a:p>
            <a:endParaRPr lang="es-CL"/>
          </a:p>
        </p:txBody>
      </p:sp>
      <p:sp>
        <p:nvSpPr>
          <p:cNvPr id="6" name="Text 3">
            <a:extLst>
              <a:ext uri="{FF2B5EF4-FFF2-40B4-BE49-F238E27FC236}">
                <a16:creationId xmlns:a16="http://schemas.microsoft.com/office/drawing/2014/main" id="{9D7D0E7E-CAD2-D2E5-57B1-7456CCC9B319}"/>
              </a:ext>
            </a:extLst>
          </p:cNvPr>
          <p:cNvSpPr/>
          <p:nvPr/>
        </p:nvSpPr>
        <p:spPr>
          <a:xfrm>
            <a:off x="6324600" y="2605600"/>
            <a:ext cx="7909560" cy="4781418"/>
          </a:xfrm>
          <a:prstGeom prst="rect">
            <a:avLst/>
          </a:prstGeom>
          <a:noFill/>
          <a:ln/>
        </p:spPr>
        <p:txBody>
          <a:bodyPr wrap="square" lIns="0" tIns="0" rIns="0" bIns="0" rtlCol="0" anchor="t"/>
          <a:lstStyle/>
          <a:p>
            <a:pPr algn="l">
              <a:lnSpc>
                <a:spcPts val="2400"/>
              </a:lnSpc>
              <a:buSzPct val="100000"/>
            </a:pPr>
            <a:endParaRPr lang="es-ES" sz="1500" b="1" dirty="0">
              <a:solidFill>
                <a:srgbClr val="49495A"/>
              </a:solidFill>
              <a:latin typeface="Open Sans" pitchFamily="34" charset="0"/>
              <a:ea typeface="Open Sans" pitchFamily="34" charset="-122"/>
              <a:cs typeface="Open Sans" pitchFamily="34" charset="-120"/>
            </a:endParaRPr>
          </a:p>
          <a:p>
            <a:pPr algn="l">
              <a:lnSpc>
                <a:spcPts val="2400"/>
              </a:lnSpc>
              <a:buSzPct val="100000"/>
            </a:pPr>
            <a:endParaRPr lang="es-ES" sz="1500" b="1" dirty="0">
              <a:solidFill>
                <a:srgbClr val="49495A"/>
              </a:solidFill>
              <a:latin typeface="Open Sans" pitchFamily="34" charset="0"/>
              <a:ea typeface="Open Sans" pitchFamily="34" charset="-122"/>
              <a:cs typeface="Open Sans" pitchFamily="34" charset="-120"/>
            </a:endParaRPr>
          </a:p>
          <a:p>
            <a:pPr algn="l">
              <a:lnSpc>
                <a:spcPts val="2400"/>
              </a:lnSpc>
              <a:buSzPct val="100000"/>
            </a:pPr>
            <a:r>
              <a:rPr lang="es-ES" sz="1500" b="1" dirty="0">
                <a:solidFill>
                  <a:srgbClr val="49495A"/>
                </a:solidFill>
                <a:latin typeface="Open Sans" pitchFamily="34" charset="0"/>
                <a:ea typeface="Open Sans" pitchFamily="34" charset="-122"/>
                <a:cs typeface="Open Sans" pitchFamily="34" charset="-120"/>
              </a:rPr>
              <a:t>Limitaciones de Tiempo</a:t>
            </a:r>
          </a:p>
          <a:p>
            <a:pPr marL="342900" indent="-342900" algn="l">
              <a:lnSpc>
                <a:spcPts val="2400"/>
              </a:lnSpc>
              <a:buSzPct val="100000"/>
              <a:buChar char="•"/>
            </a:pPr>
            <a:r>
              <a:rPr lang="es-ES" sz="1500" dirty="0">
                <a:solidFill>
                  <a:srgbClr val="49495A"/>
                </a:solidFill>
                <a:latin typeface="Open Sans" pitchFamily="34" charset="0"/>
                <a:ea typeface="Open Sans" pitchFamily="34" charset="-122"/>
                <a:cs typeface="Open Sans" pitchFamily="34" charset="-120"/>
              </a:rPr>
              <a:t>El proyecto debía completarse en solo 4 meses, lo que exigió una planificación estricta, priorización y organización eficiente por sprint.</a:t>
            </a:r>
          </a:p>
          <a:p>
            <a:pPr marL="342900" indent="-342900" algn="l">
              <a:lnSpc>
                <a:spcPts val="2400"/>
              </a:lnSpc>
              <a:buSzPct val="100000"/>
              <a:buChar char="•"/>
            </a:pPr>
            <a:endParaRPr lang="es-ES" sz="1500" dirty="0">
              <a:solidFill>
                <a:srgbClr val="49495A"/>
              </a:solidFill>
              <a:latin typeface="Open Sans" pitchFamily="34" charset="0"/>
              <a:ea typeface="Open Sans" pitchFamily="34" charset="-122"/>
              <a:cs typeface="Open Sans" pitchFamily="34" charset="-120"/>
            </a:endParaRPr>
          </a:p>
          <a:p>
            <a:pPr algn="l">
              <a:lnSpc>
                <a:spcPts val="2400"/>
              </a:lnSpc>
              <a:buSzPct val="100000"/>
            </a:pPr>
            <a:r>
              <a:rPr lang="es-ES" sz="1500" b="1" dirty="0">
                <a:solidFill>
                  <a:srgbClr val="49495A"/>
                </a:solidFill>
                <a:latin typeface="Open Sans" pitchFamily="34" charset="0"/>
                <a:ea typeface="Open Sans" pitchFamily="34" charset="-122"/>
                <a:cs typeface="Open Sans" pitchFamily="34" charset="-120"/>
              </a:rPr>
              <a:t>Presupuesto Restringido</a:t>
            </a:r>
          </a:p>
          <a:p>
            <a:pPr marL="342900" indent="-342900">
              <a:lnSpc>
                <a:spcPts val="2400"/>
              </a:lnSpc>
              <a:buSzPct val="100000"/>
              <a:buChar char="•"/>
            </a:pPr>
            <a:r>
              <a:rPr lang="es-ES" sz="1500" dirty="0">
                <a:solidFill>
                  <a:srgbClr val="49495A"/>
                </a:solidFill>
                <a:latin typeface="Open Sans" pitchFamily="34" charset="0"/>
                <a:ea typeface="Open Sans" pitchFamily="34" charset="-122"/>
                <a:cs typeface="Open Sans" pitchFamily="34" charset="-120"/>
              </a:rPr>
              <a:t>No se pudo utilizar infraestructura avanzada ni servicios pagos. </a:t>
            </a:r>
            <a:br>
              <a:rPr lang="es-ES" sz="1500" dirty="0">
                <a:solidFill>
                  <a:srgbClr val="49495A"/>
                </a:solidFill>
                <a:latin typeface="Open Sans" pitchFamily="34" charset="0"/>
                <a:ea typeface="Open Sans" pitchFamily="34" charset="-122"/>
                <a:cs typeface="Open Sans" pitchFamily="34" charset="-120"/>
              </a:rPr>
            </a:br>
            <a:r>
              <a:rPr lang="es-ES" sz="1500" dirty="0">
                <a:solidFill>
                  <a:srgbClr val="49495A"/>
                </a:solidFill>
                <a:latin typeface="Open Sans" pitchFamily="34" charset="0"/>
                <a:ea typeface="Open Sans" pitchFamily="34" charset="-122"/>
                <a:cs typeface="Open Sans" pitchFamily="34" charset="-120"/>
              </a:rPr>
              <a:t>Se optó por soluciones open </a:t>
            </a:r>
            <a:r>
              <a:rPr lang="es-ES" sz="1500" dirty="0" err="1">
                <a:solidFill>
                  <a:srgbClr val="49495A"/>
                </a:solidFill>
                <a:latin typeface="Open Sans" pitchFamily="34" charset="0"/>
                <a:ea typeface="Open Sans" pitchFamily="34" charset="-122"/>
                <a:cs typeface="Open Sans" pitchFamily="34" charset="-120"/>
              </a:rPr>
              <a:t>source</a:t>
            </a:r>
            <a:r>
              <a:rPr lang="es-ES" sz="1500" dirty="0">
                <a:solidFill>
                  <a:srgbClr val="49495A"/>
                </a:solidFill>
                <a:latin typeface="Open Sans" pitchFamily="34" charset="0"/>
                <a:ea typeface="Open Sans" pitchFamily="34" charset="-122"/>
                <a:cs typeface="Open Sans" pitchFamily="34" charset="-120"/>
              </a:rPr>
              <a:t> como Render, Supabase y Django.</a:t>
            </a:r>
          </a:p>
          <a:p>
            <a:pPr marL="342900" indent="-342900" algn="l">
              <a:lnSpc>
                <a:spcPts val="2400"/>
              </a:lnSpc>
              <a:buSzPct val="100000"/>
              <a:buChar char="•"/>
            </a:pPr>
            <a:endParaRPr lang="es-ES" sz="1500" dirty="0">
              <a:solidFill>
                <a:srgbClr val="49495A"/>
              </a:solidFill>
              <a:latin typeface="Open Sans" pitchFamily="34" charset="0"/>
              <a:ea typeface="Open Sans" pitchFamily="34" charset="-122"/>
              <a:cs typeface="Open Sans" pitchFamily="34" charset="-120"/>
            </a:endParaRPr>
          </a:p>
          <a:p>
            <a:pPr>
              <a:lnSpc>
                <a:spcPts val="2400"/>
              </a:lnSpc>
              <a:buSzPct val="100000"/>
            </a:pPr>
            <a:r>
              <a:rPr lang="es-ES" sz="1500" b="1" dirty="0">
                <a:solidFill>
                  <a:srgbClr val="49495A"/>
                </a:solidFill>
                <a:latin typeface="Open Sans" pitchFamily="34" charset="0"/>
                <a:ea typeface="Open Sans" pitchFamily="34" charset="-122"/>
                <a:cs typeface="Open Sans" pitchFamily="34" charset="-120"/>
              </a:rPr>
              <a:t>Curva de aprendizaje con Render, Supabase y </a:t>
            </a:r>
            <a:r>
              <a:rPr lang="es-ES" sz="1500" b="1" dirty="0" err="1">
                <a:solidFill>
                  <a:srgbClr val="49495A"/>
                </a:solidFill>
                <a:latin typeface="Open Sans" pitchFamily="34" charset="0"/>
                <a:ea typeface="Open Sans" pitchFamily="34" charset="-122"/>
                <a:cs typeface="Open Sans" pitchFamily="34" charset="-120"/>
              </a:rPr>
              <a:t>Cloudinary</a:t>
            </a:r>
            <a:endParaRPr lang="es-ES" sz="1500" b="1" dirty="0">
              <a:solidFill>
                <a:srgbClr val="49495A"/>
              </a:solidFill>
              <a:latin typeface="Open Sans" pitchFamily="34" charset="0"/>
              <a:ea typeface="Open Sans" pitchFamily="34" charset="-122"/>
              <a:cs typeface="Open Sans" pitchFamily="34" charset="-120"/>
            </a:endParaRPr>
          </a:p>
          <a:p>
            <a:pPr marL="342900" indent="-342900" algn="l">
              <a:lnSpc>
                <a:spcPts val="2400"/>
              </a:lnSpc>
              <a:buSzPct val="100000"/>
              <a:buChar char="•"/>
            </a:pPr>
            <a:r>
              <a:rPr lang="es-ES" sz="1500" dirty="0">
                <a:solidFill>
                  <a:srgbClr val="49495A"/>
                </a:solidFill>
                <a:latin typeface="Open Sans" pitchFamily="34" charset="0"/>
                <a:ea typeface="Open Sans" pitchFamily="34" charset="-122"/>
                <a:cs typeface="Open Sans" pitchFamily="34" charset="-120"/>
              </a:rPr>
              <a:t>El uso de estas plataformas en la nube requirió tiempo extra de investigación, </a:t>
            </a:r>
            <a:br>
              <a:rPr lang="es-ES" sz="1500" dirty="0">
                <a:solidFill>
                  <a:srgbClr val="49495A"/>
                </a:solidFill>
                <a:latin typeface="Open Sans" pitchFamily="34" charset="0"/>
                <a:ea typeface="Open Sans" pitchFamily="34" charset="-122"/>
                <a:cs typeface="Open Sans" pitchFamily="34" charset="-120"/>
              </a:rPr>
            </a:br>
            <a:r>
              <a:rPr lang="es-ES" sz="1500" dirty="0">
                <a:solidFill>
                  <a:srgbClr val="49495A"/>
                </a:solidFill>
                <a:latin typeface="Open Sans" pitchFamily="34" charset="0"/>
                <a:ea typeface="Open Sans" pitchFamily="34" charset="-122"/>
                <a:cs typeface="Open Sans" pitchFamily="34" charset="-120"/>
              </a:rPr>
              <a:t>ya que no eran familiares inicialmente.</a:t>
            </a:r>
          </a:p>
          <a:p>
            <a:pPr marL="342900" indent="-342900" algn="l">
              <a:lnSpc>
                <a:spcPts val="2400"/>
              </a:lnSpc>
              <a:buSzPct val="100000"/>
              <a:buChar char="•"/>
            </a:pPr>
            <a:endParaRPr lang="es-ES" sz="1500" dirty="0">
              <a:solidFill>
                <a:srgbClr val="49495A"/>
              </a:solidFill>
              <a:latin typeface="Open Sans" pitchFamily="34" charset="0"/>
              <a:ea typeface="Open Sans" pitchFamily="34" charset="-122"/>
              <a:cs typeface="Open Sans" pitchFamily="34" charset="-120"/>
            </a:endParaRPr>
          </a:p>
        </p:txBody>
      </p:sp>
      <p:pic>
        <p:nvPicPr>
          <p:cNvPr id="23" name="Picture 2" descr="Logotipo&#10;&#10;El contenido generado por IA puede ser incorrecto.">
            <a:extLst>
              <a:ext uri="{FF2B5EF4-FFF2-40B4-BE49-F238E27FC236}">
                <a16:creationId xmlns:a16="http://schemas.microsoft.com/office/drawing/2014/main" id="{7CB2284F-B053-1BA7-7681-D4D286EA79D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786777" y="14560"/>
            <a:ext cx="2843623" cy="696686"/>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descr="Un par de personas con instrumentos musicales y micrófonos en un escenario&#10;&#10;El contenido generado por IA puede ser incorrecto.">
            <a:extLst>
              <a:ext uri="{FF2B5EF4-FFF2-40B4-BE49-F238E27FC236}">
                <a16:creationId xmlns:a16="http://schemas.microsoft.com/office/drawing/2014/main" id="{4CCC7A67-D677-3BCD-88DD-A1DF93F6E9D7}"/>
              </a:ext>
            </a:extLst>
          </p:cNvPr>
          <p:cNvPicPr>
            <a:picLocks noChangeAspect="1"/>
          </p:cNvPicPr>
          <p:nvPr/>
        </p:nvPicPr>
        <p:blipFill>
          <a:blip r:embed="rId4"/>
          <a:stretch>
            <a:fillRect/>
          </a:stretch>
        </p:blipFill>
        <p:spPr>
          <a:xfrm>
            <a:off x="0" y="0"/>
            <a:ext cx="5812971" cy="8229600"/>
          </a:xfrm>
          <a:prstGeom prst="rect">
            <a:avLst/>
          </a:prstGeom>
        </p:spPr>
      </p:pic>
    </p:spTree>
    <p:extLst>
      <p:ext uri="{BB962C8B-B14F-4D97-AF65-F5344CB8AC3E}">
        <p14:creationId xmlns:p14="http://schemas.microsoft.com/office/powerpoint/2010/main" val="3263152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Logotipo&#10;&#10;El contenido generado por IA puede ser incorrecto.">
            <a:extLst>
              <a:ext uri="{FF2B5EF4-FFF2-40B4-BE49-F238E27FC236}">
                <a16:creationId xmlns:a16="http://schemas.microsoft.com/office/drawing/2014/main" id="{F702B5DE-C51A-F640-D001-795C8E4EE08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786777" y="14560"/>
            <a:ext cx="2843623" cy="696686"/>
          </a:xfrm>
          <a:prstGeom prst="rect">
            <a:avLst/>
          </a:prstGeom>
          <a:noFill/>
          <a:extLst>
            <a:ext uri="{909E8E84-426E-40DD-AFC4-6F175D3DCCD1}">
              <a14:hiddenFill xmlns:a14="http://schemas.microsoft.com/office/drawing/2010/main">
                <a:solidFill>
                  <a:srgbClr val="FFFFFF"/>
                </a:solidFill>
              </a14:hiddenFill>
            </a:ext>
          </a:extLst>
        </p:spPr>
      </p:pic>
      <p:sp>
        <p:nvSpPr>
          <p:cNvPr id="3" name="Text 0">
            <a:extLst>
              <a:ext uri="{FF2B5EF4-FFF2-40B4-BE49-F238E27FC236}">
                <a16:creationId xmlns:a16="http://schemas.microsoft.com/office/drawing/2014/main" id="{5A0DDD99-108D-0874-F93A-F227F3C55F90}"/>
              </a:ext>
            </a:extLst>
          </p:cNvPr>
          <p:cNvSpPr/>
          <p:nvPr/>
        </p:nvSpPr>
        <p:spPr>
          <a:xfrm>
            <a:off x="6683146" y="760287"/>
            <a:ext cx="5103631" cy="1563944"/>
          </a:xfrm>
          <a:prstGeom prst="rect">
            <a:avLst/>
          </a:prstGeom>
          <a:noFill/>
          <a:ln/>
        </p:spPr>
        <p:txBody>
          <a:bodyPr wrap="none" lIns="0" tIns="0" rIns="0" bIns="0" rtlCol="0" anchor="t"/>
          <a:lstStyle/>
          <a:p>
            <a:pPr>
              <a:lnSpc>
                <a:spcPts val="2450"/>
              </a:lnSpc>
            </a:pPr>
            <a:endParaRPr lang="es-ES" sz="4450" dirty="0">
              <a:solidFill>
                <a:srgbClr val="1551A4"/>
              </a:solidFill>
              <a:latin typeface="Libre Baskerville" pitchFamily="34" charset="0"/>
            </a:endParaRPr>
          </a:p>
          <a:p>
            <a:pPr>
              <a:lnSpc>
                <a:spcPts val="2450"/>
              </a:lnSpc>
            </a:pPr>
            <a:r>
              <a:rPr lang="es-ES" sz="4450" dirty="0">
                <a:solidFill>
                  <a:srgbClr val="1551A4"/>
                </a:solidFill>
                <a:latin typeface="Libre Baskerville" pitchFamily="34" charset="0"/>
              </a:rPr>
              <a:t>Desarrollo futuro </a:t>
            </a:r>
          </a:p>
          <a:p>
            <a:pPr>
              <a:lnSpc>
                <a:spcPts val="2450"/>
              </a:lnSpc>
            </a:pPr>
            <a:endParaRPr lang="es-ES" sz="4450" dirty="0">
              <a:solidFill>
                <a:srgbClr val="1551A4"/>
              </a:solidFill>
              <a:latin typeface="Libre Baskerville" pitchFamily="34" charset="0"/>
            </a:endParaRPr>
          </a:p>
          <a:p>
            <a:pPr>
              <a:lnSpc>
                <a:spcPts val="2450"/>
              </a:lnSpc>
            </a:pPr>
            <a:r>
              <a:rPr lang="es-ES" sz="4450" dirty="0">
                <a:solidFill>
                  <a:srgbClr val="1551A4"/>
                </a:solidFill>
                <a:latin typeface="Libre Baskerville" pitchFamily="34" charset="0"/>
              </a:rPr>
              <a:t>del proyecto</a:t>
            </a:r>
            <a:endParaRPr lang="en-US" sz="4450" dirty="0">
              <a:solidFill>
                <a:srgbClr val="1551A4"/>
              </a:solidFill>
              <a:latin typeface="Libre Baskerville" pitchFamily="34" charset="0"/>
            </a:endParaRPr>
          </a:p>
        </p:txBody>
      </p:sp>
      <p:sp>
        <p:nvSpPr>
          <p:cNvPr id="8" name="Text 3">
            <a:extLst>
              <a:ext uri="{FF2B5EF4-FFF2-40B4-BE49-F238E27FC236}">
                <a16:creationId xmlns:a16="http://schemas.microsoft.com/office/drawing/2014/main" id="{0F8B03FF-CAB9-DE27-6120-77D526A133AB}"/>
              </a:ext>
            </a:extLst>
          </p:cNvPr>
          <p:cNvSpPr/>
          <p:nvPr/>
        </p:nvSpPr>
        <p:spPr>
          <a:xfrm>
            <a:off x="6683146" y="2711505"/>
            <a:ext cx="6919113" cy="4516609"/>
          </a:xfrm>
          <a:prstGeom prst="rect">
            <a:avLst/>
          </a:prstGeom>
          <a:noFill/>
          <a:ln/>
        </p:spPr>
        <p:txBody>
          <a:bodyPr wrap="square" lIns="0" tIns="0" rIns="0" bIns="0" rtlCol="0" anchor="t"/>
          <a:lstStyle/>
          <a:p>
            <a:pPr algn="l">
              <a:buSzPct val="100000"/>
            </a:pPr>
            <a:endParaRPr lang="es-ES" sz="1500" dirty="0">
              <a:solidFill>
                <a:srgbClr val="49495A"/>
              </a:solidFill>
              <a:latin typeface="Open Sans" pitchFamily="34" charset="0"/>
              <a:ea typeface="Open Sans" pitchFamily="34" charset="-122"/>
              <a:cs typeface="Open Sans" pitchFamily="34" charset="-120"/>
            </a:endParaRPr>
          </a:p>
          <a:p>
            <a:pPr algn="l">
              <a:buSzPct val="100000"/>
            </a:pPr>
            <a:r>
              <a:rPr lang="es-ES" sz="1500" dirty="0">
                <a:solidFill>
                  <a:srgbClr val="49495A"/>
                </a:solidFill>
                <a:latin typeface="Open Sans" pitchFamily="34" charset="0"/>
                <a:ea typeface="Open Sans" pitchFamily="34" charset="-122"/>
                <a:cs typeface="Open Sans" pitchFamily="34" charset="-120"/>
              </a:rPr>
              <a:t>Registro de usuarios mediante RUT</a:t>
            </a:r>
          </a:p>
          <a:p>
            <a:pPr marL="342900" indent="-342900" algn="l">
              <a:buSzPct val="100000"/>
              <a:buChar char="•"/>
            </a:pPr>
            <a:r>
              <a:rPr lang="es-ES" sz="1500" dirty="0">
                <a:solidFill>
                  <a:srgbClr val="49495A"/>
                </a:solidFill>
                <a:latin typeface="Open Sans" pitchFamily="34" charset="0"/>
                <a:ea typeface="Open Sans" pitchFamily="34" charset="-122"/>
                <a:cs typeface="Open Sans" pitchFamily="34" charset="-120"/>
              </a:rPr>
              <a:t>Facilitar el registro obteniendo automáticamente datos personales del usuario mediante su RUT.  Actualmente no es implementado, ya que depende de </a:t>
            </a:r>
            <a:r>
              <a:rPr lang="es-ES" sz="1500" dirty="0" err="1">
                <a:solidFill>
                  <a:srgbClr val="49495A"/>
                </a:solidFill>
                <a:latin typeface="Open Sans" pitchFamily="34" charset="0"/>
                <a:ea typeface="Open Sans" pitchFamily="34" charset="-122"/>
                <a:cs typeface="Open Sans" pitchFamily="34" charset="-120"/>
              </a:rPr>
              <a:t>APis</a:t>
            </a:r>
            <a:r>
              <a:rPr lang="es-ES" sz="1500" dirty="0">
                <a:solidFill>
                  <a:srgbClr val="49495A"/>
                </a:solidFill>
                <a:latin typeface="Open Sans" pitchFamily="34" charset="0"/>
                <a:ea typeface="Open Sans" pitchFamily="34" charset="-122"/>
                <a:cs typeface="Open Sans" pitchFamily="34" charset="-120"/>
              </a:rPr>
              <a:t> de pago (No disponible en versiones open </a:t>
            </a:r>
            <a:r>
              <a:rPr lang="es-ES" sz="1500" dirty="0" err="1">
                <a:solidFill>
                  <a:srgbClr val="49495A"/>
                </a:solidFill>
                <a:latin typeface="Open Sans" pitchFamily="34" charset="0"/>
                <a:ea typeface="Open Sans" pitchFamily="34" charset="-122"/>
                <a:cs typeface="Open Sans" pitchFamily="34" charset="-120"/>
              </a:rPr>
              <a:t>source</a:t>
            </a:r>
            <a:r>
              <a:rPr lang="es-ES" sz="1500" dirty="0">
                <a:solidFill>
                  <a:srgbClr val="49495A"/>
                </a:solidFill>
                <a:latin typeface="Open Sans" pitchFamily="34" charset="0"/>
                <a:ea typeface="Open Sans" pitchFamily="34" charset="-122"/>
                <a:cs typeface="Open Sans" pitchFamily="34" charset="-120"/>
              </a:rPr>
              <a:t>)</a:t>
            </a:r>
          </a:p>
          <a:p>
            <a:pPr marL="342900" indent="-342900" algn="l">
              <a:buSzPct val="100000"/>
              <a:buChar char="•"/>
            </a:pPr>
            <a:endParaRPr lang="es-ES" sz="1500" dirty="0">
              <a:solidFill>
                <a:srgbClr val="49495A"/>
              </a:solidFill>
              <a:latin typeface="Open Sans" pitchFamily="34" charset="0"/>
              <a:ea typeface="Open Sans" pitchFamily="34" charset="-122"/>
              <a:cs typeface="Open Sans" pitchFamily="34" charset="-120"/>
            </a:endParaRPr>
          </a:p>
          <a:p>
            <a:pPr algn="l">
              <a:buSzPct val="100000"/>
            </a:pPr>
            <a:r>
              <a:rPr lang="es-ES" sz="1500" dirty="0">
                <a:solidFill>
                  <a:srgbClr val="49495A"/>
                </a:solidFill>
                <a:latin typeface="Open Sans" pitchFamily="34" charset="0"/>
                <a:ea typeface="Open Sans" pitchFamily="34" charset="-122"/>
                <a:cs typeface="Open Sans" pitchFamily="34" charset="-120"/>
              </a:rPr>
              <a:t>Autocompletado de dirección</a:t>
            </a:r>
          </a:p>
          <a:p>
            <a:pPr marL="342900" indent="-342900" algn="l">
              <a:buSzPct val="100000"/>
              <a:buChar char="•"/>
            </a:pPr>
            <a:r>
              <a:rPr lang="es-ES" sz="1500" dirty="0">
                <a:solidFill>
                  <a:srgbClr val="49495A"/>
                </a:solidFill>
                <a:latin typeface="Open Sans" pitchFamily="34" charset="0"/>
                <a:ea typeface="Open Sans" pitchFamily="34" charset="-122"/>
                <a:cs typeface="Open Sans" pitchFamily="34" charset="-120"/>
              </a:rPr>
              <a:t>Permitir que al ingresar solo la dirección el sistema detecte automáticamente comuna y ciudad.</a:t>
            </a:r>
          </a:p>
          <a:p>
            <a:pPr marL="342900" indent="-342900" algn="l">
              <a:buSzPct val="100000"/>
              <a:buChar char="•"/>
            </a:pPr>
            <a:endParaRPr lang="es-ES" sz="1500" dirty="0">
              <a:solidFill>
                <a:srgbClr val="49495A"/>
              </a:solidFill>
              <a:latin typeface="Open Sans" pitchFamily="34" charset="0"/>
              <a:ea typeface="Open Sans" pitchFamily="34" charset="-122"/>
              <a:cs typeface="Open Sans" pitchFamily="34" charset="-120"/>
            </a:endParaRPr>
          </a:p>
          <a:p>
            <a:pPr algn="l">
              <a:buSzPct val="100000"/>
            </a:pPr>
            <a:r>
              <a:rPr lang="es-ES" sz="1500" dirty="0">
                <a:solidFill>
                  <a:srgbClr val="49495A"/>
                </a:solidFill>
                <a:latin typeface="Open Sans" pitchFamily="34" charset="0"/>
                <a:ea typeface="Open Sans" pitchFamily="34" charset="-122"/>
                <a:cs typeface="Open Sans" pitchFamily="34" charset="-120"/>
              </a:rPr>
              <a:t>Integración con empresas de despacho</a:t>
            </a:r>
          </a:p>
          <a:p>
            <a:pPr marL="342900" indent="-342900" algn="l">
              <a:buSzPct val="100000"/>
              <a:buChar char="•"/>
            </a:pPr>
            <a:r>
              <a:rPr lang="es-ES" sz="1500" dirty="0">
                <a:solidFill>
                  <a:srgbClr val="49495A"/>
                </a:solidFill>
                <a:latin typeface="Open Sans" pitchFamily="34" charset="0"/>
                <a:ea typeface="Open Sans" pitchFamily="34" charset="-122"/>
                <a:cs typeface="Open Sans" pitchFamily="34" charset="-120"/>
              </a:rPr>
              <a:t>Actualmente los envíos son realizados por la Pyme, solo dentro de Santiago.</a:t>
            </a:r>
            <a:br>
              <a:rPr lang="es-ES" sz="1500" dirty="0">
                <a:solidFill>
                  <a:srgbClr val="49495A"/>
                </a:solidFill>
                <a:latin typeface="Open Sans" pitchFamily="34" charset="0"/>
                <a:ea typeface="Open Sans" pitchFamily="34" charset="-122"/>
                <a:cs typeface="Open Sans" pitchFamily="34" charset="-120"/>
              </a:rPr>
            </a:br>
            <a:endParaRPr lang="es-ES" sz="1500" dirty="0">
              <a:solidFill>
                <a:srgbClr val="49495A"/>
              </a:solidFill>
              <a:latin typeface="Open Sans" pitchFamily="34" charset="0"/>
              <a:ea typeface="Open Sans" pitchFamily="34" charset="-122"/>
              <a:cs typeface="Open Sans" pitchFamily="34" charset="-120"/>
            </a:endParaRPr>
          </a:p>
          <a:p>
            <a:pPr marL="342900" indent="-342900" algn="l">
              <a:buSzPct val="100000"/>
              <a:buChar char="•"/>
            </a:pPr>
            <a:r>
              <a:rPr lang="es-ES" sz="1500" dirty="0">
                <a:solidFill>
                  <a:srgbClr val="49495A"/>
                </a:solidFill>
                <a:latin typeface="Open Sans" pitchFamily="34" charset="0"/>
                <a:ea typeface="Open Sans" pitchFamily="34" charset="-122"/>
                <a:cs typeface="Open Sans" pitchFamily="34" charset="-120"/>
              </a:rPr>
              <a:t>Se proyecta integrar servicios como Chilexpress, Blue Express o </a:t>
            </a:r>
            <a:r>
              <a:rPr lang="es-ES" sz="1500" dirty="0" err="1">
                <a:solidFill>
                  <a:srgbClr val="49495A"/>
                </a:solidFill>
                <a:latin typeface="Open Sans" pitchFamily="34" charset="0"/>
                <a:ea typeface="Open Sans" pitchFamily="34" charset="-122"/>
                <a:cs typeface="Open Sans" pitchFamily="34" charset="-120"/>
              </a:rPr>
              <a:t>Starken</a:t>
            </a:r>
            <a:r>
              <a:rPr lang="es-ES" sz="1500" dirty="0">
                <a:solidFill>
                  <a:srgbClr val="49495A"/>
                </a:solidFill>
                <a:latin typeface="Open Sans" pitchFamily="34" charset="0"/>
                <a:ea typeface="Open Sans" pitchFamily="34" charset="-122"/>
                <a:cs typeface="Open Sans" pitchFamily="34" charset="-120"/>
              </a:rPr>
              <a:t> para expandir cobertura a nivel nacional.</a:t>
            </a:r>
          </a:p>
          <a:p>
            <a:pPr marL="342900" indent="-342900" algn="l">
              <a:buSzPct val="100000"/>
              <a:buChar char="•"/>
            </a:pPr>
            <a:endParaRPr lang="es-ES" sz="1500" dirty="0">
              <a:solidFill>
                <a:srgbClr val="49495A"/>
              </a:solidFill>
              <a:latin typeface="Open Sans" pitchFamily="34" charset="0"/>
              <a:ea typeface="Open Sans" pitchFamily="34" charset="-122"/>
              <a:cs typeface="Open Sans" pitchFamily="34" charset="-120"/>
            </a:endParaRPr>
          </a:p>
          <a:p>
            <a:pPr>
              <a:buSzPct val="100000"/>
            </a:pPr>
            <a:r>
              <a:rPr lang="es-ES" sz="1500" dirty="0">
                <a:solidFill>
                  <a:srgbClr val="49495A"/>
                </a:solidFill>
                <a:latin typeface="Open Sans" pitchFamily="34" charset="0"/>
                <a:ea typeface="Open Sans" pitchFamily="34" charset="-122"/>
                <a:cs typeface="Open Sans" pitchFamily="34" charset="-120"/>
              </a:rPr>
              <a:t>Expansión del mercado</a:t>
            </a:r>
          </a:p>
          <a:p>
            <a:pPr marL="342900" indent="-342900">
              <a:buSzPct val="100000"/>
              <a:buChar char="•"/>
            </a:pPr>
            <a:r>
              <a:rPr lang="es-ES" sz="1500" dirty="0">
                <a:solidFill>
                  <a:srgbClr val="49495A"/>
                </a:solidFill>
                <a:latin typeface="Open Sans" pitchFamily="34" charset="0"/>
                <a:ea typeface="Open Sans" pitchFamily="34" charset="-122"/>
                <a:cs typeface="Open Sans" pitchFamily="34" charset="-120"/>
              </a:rPr>
              <a:t>Incorporar idioma ingles para llegar a más clientes.</a:t>
            </a:r>
          </a:p>
          <a:p>
            <a:pPr marL="342900" indent="-342900" algn="l">
              <a:buSzPct val="100000"/>
              <a:buChar char="•"/>
            </a:pPr>
            <a:endParaRPr lang="es-ES" sz="1500" dirty="0">
              <a:solidFill>
                <a:srgbClr val="49495A"/>
              </a:solidFill>
              <a:latin typeface="Open Sans" pitchFamily="34" charset="0"/>
              <a:ea typeface="Open Sans" pitchFamily="34" charset="-122"/>
              <a:cs typeface="Open Sans" pitchFamily="34" charset="-120"/>
            </a:endParaRPr>
          </a:p>
          <a:p>
            <a:pPr marL="342900" indent="-342900" algn="l">
              <a:buSzPct val="100000"/>
              <a:buChar char="•"/>
            </a:pPr>
            <a:endParaRPr lang="es-ES" sz="1500" dirty="0">
              <a:solidFill>
                <a:srgbClr val="49495A"/>
              </a:solidFill>
              <a:latin typeface="Open Sans" pitchFamily="34" charset="0"/>
              <a:ea typeface="Open Sans" pitchFamily="34" charset="-122"/>
              <a:cs typeface="Open Sans" pitchFamily="34" charset="-120"/>
            </a:endParaRPr>
          </a:p>
        </p:txBody>
      </p:sp>
      <p:pic>
        <p:nvPicPr>
          <p:cNvPr id="5" name="Imagen 4" descr="Imagen en blanco y negro&#10;&#10;El contenido generado por IA puede ser incorrecto.">
            <a:extLst>
              <a:ext uri="{FF2B5EF4-FFF2-40B4-BE49-F238E27FC236}">
                <a16:creationId xmlns:a16="http://schemas.microsoft.com/office/drawing/2014/main" id="{32444024-A3F6-F53D-DC97-56ADFDC43F1F}"/>
              </a:ext>
            </a:extLst>
          </p:cNvPr>
          <p:cNvPicPr>
            <a:picLocks noChangeAspect="1"/>
          </p:cNvPicPr>
          <p:nvPr/>
        </p:nvPicPr>
        <p:blipFill>
          <a:blip r:embed="rId3"/>
          <a:stretch>
            <a:fillRect/>
          </a:stretch>
        </p:blipFill>
        <p:spPr>
          <a:xfrm>
            <a:off x="1" y="0"/>
            <a:ext cx="5907640" cy="8229600"/>
          </a:xfrm>
          <a:prstGeom prst="rect">
            <a:avLst/>
          </a:prstGeom>
        </p:spPr>
      </p:pic>
    </p:spTree>
    <p:extLst>
      <p:ext uri="{BB962C8B-B14F-4D97-AF65-F5344CB8AC3E}">
        <p14:creationId xmlns:p14="http://schemas.microsoft.com/office/powerpoint/2010/main" val="1745070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2B4B72-F8B5-14FB-8773-5E3706271E18}"/>
            </a:ext>
          </a:extLst>
        </p:cNvPr>
        <p:cNvGrpSpPr/>
        <p:nvPr/>
      </p:nvGrpSpPr>
      <p:grpSpPr>
        <a:xfrm>
          <a:off x="0" y="0"/>
          <a:ext cx="0" cy="0"/>
          <a:chOff x="0" y="0"/>
          <a:chExt cx="0" cy="0"/>
        </a:xfrm>
      </p:grpSpPr>
      <p:pic>
        <p:nvPicPr>
          <p:cNvPr id="23" name="Picture 2" descr="Logotipo&#10;&#10;El contenido generado por IA puede ser incorrecto.">
            <a:extLst>
              <a:ext uri="{FF2B5EF4-FFF2-40B4-BE49-F238E27FC236}">
                <a16:creationId xmlns:a16="http://schemas.microsoft.com/office/drawing/2014/main" id="{4140F54E-BBB6-43D0-BF81-FE834B99934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786777" y="14560"/>
            <a:ext cx="2843623" cy="696686"/>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n 11" descr="Logotipo&#10;&#10;El contenido generado por IA puede ser incorrecto.">
            <a:extLst>
              <a:ext uri="{FF2B5EF4-FFF2-40B4-BE49-F238E27FC236}">
                <a16:creationId xmlns:a16="http://schemas.microsoft.com/office/drawing/2014/main" id="{87F44620-0C28-82B6-45C4-0F235736E6E8}"/>
              </a:ext>
            </a:extLst>
          </p:cNvPr>
          <p:cNvPicPr>
            <a:picLocks noChangeAspect="1"/>
          </p:cNvPicPr>
          <p:nvPr/>
        </p:nvPicPr>
        <p:blipFill>
          <a:blip r:embed="rId4"/>
          <a:stretch>
            <a:fillRect/>
          </a:stretch>
        </p:blipFill>
        <p:spPr>
          <a:xfrm>
            <a:off x="3753295" y="1510038"/>
            <a:ext cx="7123809" cy="5209524"/>
          </a:xfrm>
          <a:prstGeom prst="rect">
            <a:avLst/>
          </a:prstGeom>
        </p:spPr>
      </p:pic>
    </p:spTree>
    <p:extLst>
      <p:ext uri="{BB962C8B-B14F-4D97-AF65-F5344CB8AC3E}">
        <p14:creationId xmlns:p14="http://schemas.microsoft.com/office/powerpoint/2010/main" val="544038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757601"/>
            <a:ext cx="7289602" cy="708779"/>
          </a:xfrm>
          <a:prstGeom prst="rect">
            <a:avLst/>
          </a:prstGeom>
          <a:noFill/>
          <a:ln/>
        </p:spPr>
        <p:txBody>
          <a:bodyPr wrap="none" lIns="0" tIns="0" rIns="0" bIns="0" rtlCol="0" anchor="t"/>
          <a:lstStyle/>
          <a:p>
            <a:pPr marL="0" indent="0" algn="l">
              <a:lnSpc>
                <a:spcPts val="5550"/>
              </a:lnSpc>
              <a:buNone/>
            </a:pPr>
            <a:r>
              <a:rPr lang="en-US" sz="4450" dirty="0">
                <a:solidFill>
                  <a:srgbClr val="1551A4"/>
                </a:solidFill>
                <a:latin typeface="Libre Baskerville" pitchFamily="34" charset="0"/>
              </a:rPr>
              <a:t>Descripción del Proyecto</a:t>
            </a:r>
          </a:p>
        </p:txBody>
      </p:sp>
      <p:sp>
        <p:nvSpPr>
          <p:cNvPr id="3" name="Text 1"/>
          <p:cNvSpPr/>
          <p:nvPr/>
        </p:nvSpPr>
        <p:spPr>
          <a:xfrm>
            <a:off x="793790" y="3033355"/>
            <a:ext cx="2835235" cy="354330"/>
          </a:xfrm>
          <a:prstGeom prst="rect">
            <a:avLst/>
          </a:prstGeom>
          <a:noFill/>
          <a:ln/>
        </p:spPr>
        <p:txBody>
          <a:bodyPr wrap="none" lIns="0" tIns="0" rIns="0" bIns="0" rtlCol="0" anchor="t"/>
          <a:lstStyle/>
          <a:p>
            <a:pPr marL="0" indent="0" algn="l">
              <a:lnSpc>
                <a:spcPts val="2750"/>
              </a:lnSpc>
              <a:buNone/>
            </a:pPr>
            <a:r>
              <a:rPr lang="en-US" sz="2200" dirty="0" err="1">
                <a:solidFill>
                  <a:srgbClr val="1551A4"/>
                </a:solidFill>
                <a:latin typeface="Libre Baskerville" pitchFamily="34" charset="0"/>
              </a:rPr>
              <a:t>Problema</a:t>
            </a:r>
            <a:r>
              <a:rPr lang="en-US" sz="2200" dirty="0">
                <a:solidFill>
                  <a:srgbClr val="403CCF"/>
                </a:solidFill>
                <a:latin typeface="Libre Baskerville" pitchFamily="34" charset="0"/>
                <a:ea typeface="Libre Baskerville" pitchFamily="34" charset="-122"/>
                <a:cs typeface="Libre Baskerville" pitchFamily="34" charset="-120"/>
              </a:rPr>
              <a:t> </a:t>
            </a:r>
            <a:r>
              <a:rPr lang="en-US" sz="2200" dirty="0">
                <a:solidFill>
                  <a:srgbClr val="1551A4"/>
                </a:solidFill>
                <a:latin typeface="Libre Baskerville" pitchFamily="34" charset="0"/>
              </a:rPr>
              <a:t>Actual</a:t>
            </a:r>
          </a:p>
        </p:txBody>
      </p:sp>
      <p:sp>
        <p:nvSpPr>
          <p:cNvPr id="4" name="Text 2"/>
          <p:cNvSpPr/>
          <p:nvPr/>
        </p:nvSpPr>
        <p:spPr>
          <a:xfrm>
            <a:off x="786170" y="3387685"/>
            <a:ext cx="6244709" cy="4078072"/>
          </a:xfrm>
          <a:prstGeom prst="rect">
            <a:avLst/>
          </a:prstGeom>
          <a:noFill/>
          <a:ln/>
        </p:spPr>
        <p:txBody>
          <a:bodyPr wrap="square" lIns="0" tIns="0" rIns="0" bIns="0" rtlCol="0" anchor="t"/>
          <a:lstStyle/>
          <a:p>
            <a:pPr marL="0" indent="0" algn="l">
              <a:lnSpc>
                <a:spcPts val="2850"/>
              </a:lnSpc>
              <a:buNone/>
            </a:pPr>
            <a:endParaRPr lang="es-ES" sz="1750" dirty="0">
              <a:solidFill>
                <a:srgbClr val="49495A"/>
              </a:solidFill>
              <a:latin typeface="Open Sans" pitchFamily="34" charset="0"/>
              <a:ea typeface="Open Sans" pitchFamily="34" charset="-122"/>
              <a:cs typeface="Open Sans" pitchFamily="34" charset="-120"/>
            </a:endParaRPr>
          </a:p>
          <a:p>
            <a:pPr marL="0" indent="0" algn="l">
              <a:lnSpc>
                <a:spcPts val="2850"/>
              </a:lnSpc>
              <a:buNone/>
            </a:pPr>
            <a:r>
              <a:rPr lang="es-ES" sz="1750" dirty="0">
                <a:solidFill>
                  <a:srgbClr val="49495A"/>
                </a:solidFill>
                <a:latin typeface="Open Sans" pitchFamily="34" charset="0"/>
                <a:ea typeface="Open Sans" pitchFamily="34" charset="-122"/>
                <a:cs typeface="Open Sans" pitchFamily="34" charset="-120"/>
              </a:rPr>
              <a:t>La pyme “El Olimpo” enfrenta dificultades en la gestión de ventas, ya que actualmente toman pedidos a través de WhatsApp, lo que genera demoras, aumenta la carga operativa y limita el crecimiento del negocio. Este proceso es ineficiente, además de que no cuentan con una plataforma automatizada que les permita controlar de manera precisa el flujo de sus ventas, tanto diarias como mensuales. Lo que impide la toma de decisiones para desarrollar estrategias de marketing efectivas para su crecimiento.</a:t>
            </a:r>
          </a:p>
        </p:txBody>
      </p:sp>
      <p:sp>
        <p:nvSpPr>
          <p:cNvPr id="5" name="Text 3"/>
          <p:cNvSpPr/>
          <p:nvPr/>
        </p:nvSpPr>
        <p:spPr>
          <a:xfrm>
            <a:off x="7599521" y="3033355"/>
            <a:ext cx="3241834" cy="354330"/>
          </a:xfrm>
          <a:prstGeom prst="rect">
            <a:avLst/>
          </a:prstGeom>
          <a:noFill/>
          <a:ln/>
        </p:spPr>
        <p:txBody>
          <a:bodyPr wrap="none" lIns="0" tIns="0" rIns="0" bIns="0" rtlCol="0" anchor="t"/>
          <a:lstStyle/>
          <a:p>
            <a:pPr>
              <a:lnSpc>
                <a:spcPts val="2750"/>
              </a:lnSpc>
            </a:pPr>
            <a:r>
              <a:rPr lang="en-US" sz="2200" dirty="0">
                <a:solidFill>
                  <a:srgbClr val="1551A4"/>
                </a:solidFill>
                <a:latin typeface="Libre Baskerville" pitchFamily="34" charset="0"/>
              </a:rPr>
              <a:t>Propuesta de </a:t>
            </a:r>
            <a:r>
              <a:rPr lang="en-US" sz="2200" dirty="0" err="1">
                <a:solidFill>
                  <a:srgbClr val="1551A4"/>
                </a:solidFill>
                <a:latin typeface="Libre Baskerville" pitchFamily="34" charset="0"/>
              </a:rPr>
              <a:t>Solución</a:t>
            </a:r>
            <a:endParaRPr lang="en-US" sz="2200" dirty="0">
              <a:solidFill>
                <a:srgbClr val="1551A4"/>
              </a:solidFill>
              <a:latin typeface="Libre Baskerville" pitchFamily="34" charset="0"/>
            </a:endParaRPr>
          </a:p>
        </p:txBody>
      </p:sp>
      <p:sp>
        <p:nvSpPr>
          <p:cNvPr id="6" name="Text 4"/>
          <p:cNvSpPr/>
          <p:nvPr/>
        </p:nvSpPr>
        <p:spPr>
          <a:xfrm>
            <a:off x="7599521" y="3614499"/>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49495A"/>
                </a:solidFill>
                <a:latin typeface="Open Sans" pitchFamily="34" charset="0"/>
                <a:ea typeface="Open Sans" pitchFamily="34" charset="-122"/>
                <a:cs typeface="Open Sans" pitchFamily="34" charset="-120"/>
              </a:rPr>
              <a:t>Desarrollo de un sitio web para optimizar la gestión de ventas, facilitando pedidos estructurados.</a:t>
            </a:r>
            <a:endParaRPr lang="en-US" sz="1750" dirty="0"/>
          </a:p>
        </p:txBody>
      </p:sp>
      <p:sp>
        <p:nvSpPr>
          <p:cNvPr id="7" name="Text 5"/>
          <p:cNvSpPr/>
          <p:nvPr/>
        </p:nvSpPr>
        <p:spPr>
          <a:xfrm>
            <a:off x="7599521" y="6109096"/>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49495A"/>
                </a:solidFill>
                <a:latin typeface="Open Sans" pitchFamily="34" charset="0"/>
                <a:ea typeface="Open Sans" pitchFamily="34" charset="-122"/>
                <a:cs typeface="Open Sans" pitchFamily="34" charset="-120"/>
              </a:rPr>
              <a:t>Sitio web </a:t>
            </a:r>
            <a:r>
              <a:rPr lang="en-US" sz="1750" dirty="0" err="1">
                <a:solidFill>
                  <a:srgbClr val="49495A"/>
                </a:solidFill>
                <a:latin typeface="Open Sans" pitchFamily="34" charset="0"/>
                <a:ea typeface="Open Sans" pitchFamily="34" charset="-122"/>
                <a:cs typeface="Open Sans" pitchFamily="34" charset="-120"/>
              </a:rPr>
              <a:t>adaptativo</a:t>
            </a:r>
            <a:r>
              <a:rPr lang="en-US" sz="1750" dirty="0">
                <a:solidFill>
                  <a:srgbClr val="49495A"/>
                </a:solidFill>
                <a:latin typeface="Open Sans" pitchFamily="34" charset="0"/>
                <a:ea typeface="Open Sans" pitchFamily="34" charset="-122"/>
                <a:cs typeface="Open Sans" pitchFamily="34" charset="-120"/>
              </a:rPr>
              <a:t>.</a:t>
            </a:r>
            <a:endParaRPr lang="en-US" sz="1750" dirty="0"/>
          </a:p>
        </p:txBody>
      </p:sp>
      <p:sp>
        <p:nvSpPr>
          <p:cNvPr id="8" name="Text 6"/>
          <p:cNvSpPr/>
          <p:nvPr/>
        </p:nvSpPr>
        <p:spPr>
          <a:xfrm>
            <a:off x="7599521" y="5224701"/>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49495A"/>
                </a:solidFill>
                <a:latin typeface="Open Sans" pitchFamily="34" charset="0"/>
                <a:ea typeface="Open Sans" pitchFamily="34" charset="-122"/>
                <a:cs typeface="Open Sans" pitchFamily="34" charset="-120"/>
              </a:rPr>
              <a:t>Herramientas de análisis de ventas (dashboards, descarga de órdenes).</a:t>
            </a:r>
            <a:endParaRPr lang="en-US" sz="1750" dirty="0"/>
          </a:p>
        </p:txBody>
      </p:sp>
      <p:sp>
        <p:nvSpPr>
          <p:cNvPr id="9" name="Text 7"/>
          <p:cNvSpPr/>
          <p:nvPr/>
        </p:nvSpPr>
        <p:spPr>
          <a:xfrm>
            <a:off x="7599521" y="457548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9495A"/>
                </a:solidFill>
                <a:latin typeface="Open Sans" pitchFamily="34" charset="0"/>
                <a:ea typeface="Open Sans" pitchFamily="34" charset="-122"/>
                <a:cs typeface="Open Sans" pitchFamily="34" charset="-120"/>
              </a:rPr>
              <a:t>Funcionalidades completas de gestión de productos.</a:t>
            </a:r>
            <a:endParaRPr lang="en-US" sz="1750" dirty="0"/>
          </a:p>
        </p:txBody>
      </p:sp>
      <p:pic>
        <p:nvPicPr>
          <p:cNvPr id="10" name="Picture 2" descr="Logotipo&#10;&#10;El contenido generado por IA puede ser incorrecto.">
            <a:extLst>
              <a:ext uri="{FF2B5EF4-FFF2-40B4-BE49-F238E27FC236}">
                <a16:creationId xmlns:a16="http://schemas.microsoft.com/office/drawing/2014/main" id="{4099AECD-3E5B-33D3-C8A1-7865759F5CB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786777" y="14560"/>
            <a:ext cx="2843623" cy="6966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24746"/>
            <a:ext cx="6565583" cy="708779"/>
          </a:xfrm>
          <a:prstGeom prst="rect">
            <a:avLst/>
          </a:prstGeom>
          <a:noFill/>
          <a:ln/>
        </p:spPr>
        <p:txBody>
          <a:bodyPr wrap="none" lIns="0" tIns="0" rIns="0" bIns="0" rtlCol="0" anchor="t"/>
          <a:lstStyle/>
          <a:p>
            <a:pPr marL="0" indent="0" algn="l">
              <a:lnSpc>
                <a:spcPts val="5550"/>
              </a:lnSpc>
              <a:buNone/>
            </a:pPr>
            <a:r>
              <a:rPr lang="en-US" sz="4450" dirty="0">
                <a:solidFill>
                  <a:srgbClr val="1551A4"/>
                </a:solidFill>
                <a:latin typeface="Libre Baskerville" pitchFamily="34" charset="0"/>
              </a:rPr>
              <a:t>Objetivos</a:t>
            </a:r>
            <a:r>
              <a:rPr lang="en-US" sz="4450" dirty="0">
                <a:solidFill>
                  <a:srgbClr val="1551A4"/>
                </a:solidFill>
                <a:latin typeface="Libre Baskerville" pitchFamily="34" charset="0"/>
                <a:ea typeface="Libre Baskerville" pitchFamily="34" charset="-122"/>
                <a:cs typeface="Libre Baskerville" pitchFamily="34" charset="-120"/>
              </a:rPr>
              <a:t> del Proyecto</a:t>
            </a:r>
            <a:endParaRPr lang="en-US" sz="4450" dirty="0"/>
          </a:p>
        </p:txBody>
      </p:sp>
      <p:sp>
        <p:nvSpPr>
          <p:cNvPr id="3" name="Text 1"/>
          <p:cNvSpPr/>
          <p:nvPr/>
        </p:nvSpPr>
        <p:spPr>
          <a:xfrm>
            <a:off x="963870" y="192840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Objetivo General</a:t>
            </a:r>
            <a:endParaRPr lang="en-US" sz="2200" dirty="0"/>
          </a:p>
        </p:txBody>
      </p:sp>
      <p:sp>
        <p:nvSpPr>
          <p:cNvPr id="4" name="Text 2"/>
          <p:cNvSpPr/>
          <p:nvPr/>
        </p:nvSpPr>
        <p:spPr>
          <a:xfrm>
            <a:off x="963870" y="2282739"/>
            <a:ext cx="3898702" cy="1512928"/>
          </a:xfrm>
          <a:prstGeom prst="rect">
            <a:avLst/>
          </a:prstGeom>
          <a:noFill/>
          <a:ln/>
        </p:spPr>
        <p:txBody>
          <a:bodyPr wrap="square" lIns="0" tIns="0" rIns="0" bIns="0" rtlCol="0" anchor="t"/>
          <a:lstStyle/>
          <a:p>
            <a:pPr marL="0" indent="0">
              <a:lnSpc>
                <a:spcPts val="2850"/>
              </a:lnSpc>
              <a:buNone/>
            </a:pPr>
            <a:r>
              <a:rPr lang="es-ES" sz="1750" dirty="0">
                <a:solidFill>
                  <a:srgbClr val="49495A"/>
                </a:solidFill>
                <a:latin typeface="Open Sans" pitchFamily="34" charset="0"/>
                <a:ea typeface="Open Sans" pitchFamily="34" charset="-122"/>
                <a:cs typeface="Open Sans" pitchFamily="34" charset="-120"/>
              </a:rPr>
              <a:t>Optimizar la gestión de ventas mediante un sistema web </a:t>
            </a:r>
          </a:p>
          <a:p>
            <a:pPr marL="0" indent="0">
              <a:lnSpc>
                <a:spcPts val="2850"/>
              </a:lnSpc>
              <a:buNone/>
            </a:pPr>
            <a:r>
              <a:rPr lang="es-ES" sz="1750" dirty="0">
                <a:solidFill>
                  <a:srgbClr val="49495A"/>
                </a:solidFill>
                <a:latin typeface="Open Sans" pitchFamily="34" charset="0"/>
                <a:ea typeface="Open Sans" pitchFamily="34" charset="-122"/>
                <a:cs typeface="Open Sans" pitchFamily="34" charset="-120"/>
              </a:rPr>
              <a:t>robusto, automatizado, </a:t>
            </a:r>
          </a:p>
          <a:p>
            <a:pPr marL="0" indent="0">
              <a:lnSpc>
                <a:spcPts val="2850"/>
              </a:lnSpc>
              <a:buNone/>
            </a:pPr>
            <a:r>
              <a:rPr lang="es-ES" sz="1750" dirty="0">
                <a:solidFill>
                  <a:srgbClr val="49495A"/>
                </a:solidFill>
                <a:latin typeface="Open Sans" pitchFamily="34" charset="0"/>
                <a:ea typeface="Open Sans" pitchFamily="34" charset="-122"/>
                <a:cs typeface="Open Sans" pitchFamily="34" charset="-120"/>
              </a:rPr>
              <a:t>intuitivo y eficiente.</a:t>
            </a:r>
            <a:endParaRPr lang="en-US" sz="1750" dirty="0"/>
          </a:p>
        </p:txBody>
      </p:sp>
      <p:pic>
        <p:nvPicPr>
          <p:cNvPr id="5" name="Image 0" descr="preencoded.png"/>
          <p:cNvPicPr>
            <a:picLocks noChangeAspect="1"/>
          </p:cNvPicPr>
          <p:nvPr/>
        </p:nvPicPr>
        <p:blipFill>
          <a:blip r:embed="rId3"/>
          <a:stretch>
            <a:fillRect/>
          </a:stretch>
        </p:blipFill>
        <p:spPr>
          <a:xfrm>
            <a:off x="4418470" y="2360058"/>
            <a:ext cx="4564975" cy="4564975"/>
          </a:xfrm>
          <a:prstGeom prst="rect">
            <a:avLst/>
          </a:prstGeom>
        </p:spPr>
      </p:pic>
      <p:pic>
        <p:nvPicPr>
          <p:cNvPr id="6" name="Image 1" descr="preencoded.png"/>
          <p:cNvPicPr>
            <a:picLocks noChangeAspect="1"/>
          </p:cNvPicPr>
          <p:nvPr/>
        </p:nvPicPr>
        <p:blipFill>
          <a:blip r:embed="rId4"/>
          <a:stretch>
            <a:fillRect/>
          </a:stretch>
        </p:blipFill>
        <p:spPr>
          <a:xfrm>
            <a:off x="5419309" y="3282911"/>
            <a:ext cx="339328" cy="424220"/>
          </a:xfrm>
          <a:prstGeom prst="rect">
            <a:avLst/>
          </a:prstGeom>
        </p:spPr>
      </p:pic>
      <p:sp>
        <p:nvSpPr>
          <p:cNvPr id="7" name="Text 3"/>
          <p:cNvSpPr/>
          <p:nvPr/>
        </p:nvSpPr>
        <p:spPr>
          <a:xfrm>
            <a:off x="9937790" y="1987153"/>
            <a:ext cx="3235881" cy="354330"/>
          </a:xfrm>
          <a:prstGeom prst="rect">
            <a:avLst/>
          </a:prstGeom>
          <a:noFill/>
          <a:ln/>
        </p:spPr>
        <p:txBody>
          <a:bodyPr wrap="none" lIns="0" tIns="0" rIns="0" bIns="0" rtlCol="0" anchor="t"/>
          <a:lstStyle/>
          <a:p>
            <a:pPr marL="0" indent="0" algn="l">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Pedidos Estructurados</a:t>
            </a:r>
            <a:endParaRPr lang="en-US" sz="2200" dirty="0"/>
          </a:p>
        </p:txBody>
      </p:sp>
      <p:sp>
        <p:nvSpPr>
          <p:cNvPr id="8" name="Text 4"/>
          <p:cNvSpPr/>
          <p:nvPr/>
        </p:nvSpPr>
        <p:spPr>
          <a:xfrm>
            <a:off x="9937790" y="2477572"/>
            <a:ext cx="3898821" cy="1088708"/>
          </a:xfrm>
          <a:prstGeom prst="rect">
            <a:avLst/>
          </a:prstGeom>
          <a:noFill/>
          <a:ln/>
        </p:spPr>
        <p:txBody>
          <a:bodyPr wrap="square" lIns="0" tIns="0" rIns="0" bIns="0" rtlCol="0" anchor="t"/>
          <a:lstStyle/>
          <a:p>
            <a:pPr marL="0" indent="0" algn="l">
              <a:lnSpc>
                <a:spcPts val="2850"/>
              </a:lnSpc>
              <a:buNone/>
            </a:pPr>
            <a:r>
              <a:rPr lang="en-US" sz="1750" dirty="0">
                <a:solidFill>
                  <a:srgbClr val="49495A"/>
                </a:solidFill>
                <a:latin typeface="Open Sans" pitchFamily="34" charset="0"/>
                <a:ea typeface="Open Sans" pitchFamily="34" charset="-122"/>
                <a:cs typeface="Open Sans" pitchFamily="34" charset="-120"/>
              </a:rPr>
              <a:t>Implementar un sistema que permita la captura organizada de pedidos y datos de clientes.</a:t>
            </a:r>
            <a:endParaRPr lang="en-US" sz="1750" dirty="0"/>
          </a:p>
        </p:txBody>
      </p:sp>
      <p:pic>
        <p:nvPicPr>
          <p:cNvPr id="9" name="Image 2" descr="preencoded.png"/>
          <p:cNvPicPr>
            <a:picLocks noChangeAspect="1"/>
          </p:cNvPicPr>
          <p:nvPr/>
        </p:nvPicPr>
        <p:blipFill>
          <a:blip r:embed="rId5"/>
          <a:stretch>
            <a:fillRect/>
          </a:stretch>
        </p:blipFill>
        <p:spPr>
          <a:xfrm>
            <a:off x="4418470" y="2360058"/>
            <a:ext cx="4564975" cy="4564975"/>
          </a:xfrm>
          <a:prstGeom prst="rect">
            <a:avLst/>
          </a:prstGeom>
        </p:spPr>
      </p:pic>
      <p:pic>
        <p:nvPicPr>
          <p:cNvPr id="10" name="Image 3" descr="preencoded.png"/>
          <p:cNvPicPr>
            <a:picLocks noChangeAspect="1"/>
          </p:cNvPicPr>
          <p:nvPr/>
        </p:nvPicPr>
        <p:blipFill>
          <a:blip r:embed="rId6"/>
          <a:stretch>
            <a:fillRect/>
          </a:stretch>
        </p:blipFill>
        <p:spPr>
          <a:xfrm>
            <a:off x="7278827" y="3018235"/>
            <a:ext cx="339328" cy="424220"/>
          </a:xfrm>
          <a:prstGeom prst="rect">
            <a:avLst/>
          </a:prstGeom>
        </p:spPr>
      </p:pic>
      <p:sp>
        <p:nvSpPr>
          <p:cNvPr id="11" name="Text 5"/>
          <p:cNvSpPr/>
          <p:nvPr/>
        </p:nvSpPr>
        <p:spPr>
          <a:xfrm>
            <a:off x="9937790" y="391930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Análisis de Datos</a:t>
            </a:r>
            <a:endParaRPr lang="en-US" sz="2200" dirty="0"/>
          </a:p>
        </p:txBody>
      </p:sp>
      <p:sp>
        <p:nvSpPr>
          <p:cNvPr id="12" name="Text 6"/>
          <p:cNvSpPr/>
          <p:nvPr/>
        </p:nvSpPr>
        <p:spPr>
          <a:xfrm>
            <a:off x="9937790" y="4409239"/>
            <a:ext cx="3785354" cy="1088708"/>
          </a:xfrm>
          <a:prstGeom prst="rect">
            <a:avLst/>
          </a:prstGeom>
          <a:noFill/>
          <a:ln/>
        </p:spPr>
        <p:txBody>
          <a:bodyPr wrap="square" lIns="0" tIns="0" rIns="0" bIns="0" rtlCol="0" anchor="t"/>
          <a:lstStyle/>
          <a:p>
            <a:pPr marL="0" indent="0" algn="l">
              <a:lnSpc>
                <a:spcPts val="2850"/>
              </a:lnSpc>
              <a:buNone/>
            </a:pPr>
            <a:r>
              <a:rPr lang="en-US" sz="1750" dirty="0">
                <a:solidFill>
                  <a:srgbClr val="49495A"/>
                </a:solidFill>
                <a:latin typeface="Open Sans" pitchFamily="34" charset="0"/>
                <a:ea typeface="Open Sans" pitchFamily="34" charset="-122"/>
                <a:cs typeface="Open Sans" pitchFamily="34" charset="-120"/>
              </a:rPr>
              <a:t>Proveer herramientas para visualizar y </a:t>
            </a:r>
            <a:r>
              <a:rPr lang="en-US" sz="1750" dirty="0" err="1">
                <a:solidFill>
                  <a:srgbClr val="49495A"/>
                </a:solidFill>
                <a:latin typeface="Open Sans" pitchFamily="34" charset="0"/>
                <a:ea typeface="Open Sans" pitchFamily="34" charset="-122"/>
                <a:cs typeface="Open Sans" pitchFamily="34" charset="-120"/>
              </a:rPr>
              <a:t>exportar</a:t>
            </a:r>
            <a:r>
              <a:rPr lang="en-US" sz="1750" dirty="0">
                <a:solidFill>
                  <a:srgbClr val="49495A"/>
                </a:solidFill>
                <a:latin typeface="Open Sans" pitchFamily="34" charset="0"/>
                <a:ea typeface="Open Sans" pitchFamily="34" charset="-122"/>
                <a:cs typeface="Open Sans" pitchFamily="34" charset="-120"/>
              </a:rPr>
              <a:t> </a:t>
            </a:r>
            <a:r>
              <a:rPr lang="en-US" sz="1750" dirty="0" err="1">
                <a:solidFill>
                  <a:srgbClr val="49495A"/>
                </a:solidFill>
                <a:latin typeface="Open Sans" pitchFamily="34" charset="0"/>
                <a:ea typeface="Open Sans" pitchFamily="34" charset="-122"/>
                <a:cs typeface="Open Sans" pitchFamily="34" charset="-120"/>
              </a:rPr>
              <a:t>ordenes</a:t>
            </a:r>
            <a:r>
              <a:rPr lang="en-US" sz="1750" dirty="0">
                <a:solidFill>
                  <a:srgbClr val="49495A"/>
                </a:solidFill>
                <a:latin typeface="Open Sans" pitchFamily="34" charset="0"/>
                <a:ea typeface="Open Sans" pitchFamily="34" charset="-122"/>
                <a:cs typeface="Open Sans" pitchFamily="34" charset="-120"/>
              </a:rPr>
              <a:t>.</a:t>
            </a:r>
            <a:endParaRPr lang="en-US" sz="1750" dirty="0"/>
          </a:p>
        </p:txBody>
      </p:sp>
      <p:pic>
        <p:nvPicPr>
          <p:cNvPr id="13" name="Image 4" descr="preencoded.png"/>
          <p:cNvPicPr>
            <a:picLocks noChangeAspect="1"/>
          </p:cNvPicPr>
          <p:nvPr/>
        </p:nvPicPr>
        <p:blipFill>
          <a:blip r:embed="rId7"/>
          <a:stretch>
            <a:fillRect/>
          </a:stretch>
        </p:blipFill>
        <p:spPr>
          <a:xfrm>
            <a:off x="4418470" y="2360058"/>
            <a:ext cx="4564975" cy="4564975"/>
          </a:xfrm>
          <a:prstGeom prst="rect">
            <a:avLst/>
          </a:prstGeom>
        </p:spPr>
      </p:pic>
      <p:pic>
        <p:nvPicPr>
          <p:cNvPr id="14" name="Image 5" descr="preencoded.png"/>
          <p:cNvPicPr>
            <a:picLocks noChangeAspect="1"/>
          </p:cNvPicPr>
          <p:nvPr/>
        </p:nvPicPr>
        <p:blipFill>
          <a:blip r:embed="rId8"/>
          <a:stretch>
            <a:fillRect/>
          </a:stretch>
        </p:blipFill>
        <p:spPr>
          <a:xfrm>
            <a:off x="8105240" y="4704994"/>
            <a:ext cx="339328" cy="424220"/>
          </a:xfrm>
          <a:prstGeom prst="rect">
            <a:avLst/>
          </a:prstGeom>
        </p:spPr>
      </p:pic>
      <p:sp>
        <p:nvSpPr>
          <p:cNvPr id="15" name="Text 7"/>
          <p:cNvSpPr/>
          <p:nvPr/>
        </p:nvSpPr>
        <p:spPr>
          <a:xfrm>
            <a:off x="9937790" y="5825728"/>
            <a:ext cx="3442454" cy="354330"/>
          </a:xfrm>
          <a:prstGeom prst="rect">
            <a:avLst/>
          </a:prstGeom>
          <a:noFill/>
          <a:ln/>
        </p:spPr>
        <p:txBody>
          <a:bodyPr wrap="none" lIns="0" tIns="0" rIns="0" bIns="0" rtlCol="0" anchor="t"/>
          <a:lstStyle/>
          <a:p>
            <a:pPr marL="0" indent="0" algn="l">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Experiencia Responsiva</a:t>
            </a:r>
            <a:endParaRPr lang="en-US" sz="2200" dirty="0"/>
          </a:p>
        </p:txBody>
      </p:sp>
      <p:sp>
        <p:nvSpPr>
          <p:cNvPr id="16" name="Text 8"/>
          <p:cNvSpPr/>
          <p:nvPr/>
        </p:nvSpPr>
        <p:spPr>
          <a:xfrm>
            <a:off x="9937790" y="6316147"/>
            <a:ext cx="3898821" cy="1088708"/>
          </a:xfrm>
          <a:prstGeom prst="rect">
            <a:avLst/>
          </a:prstGeom>
          <a:noFill/>
          <a:ln/>
        </p:spPr>
        <p:txBody>
          <a:bodyPr wrap="square" lIns="0" tIns="0" rIns="0" bIns="0" rtlCol="0" anchor="t"/>
          <a:lstStyle/>
          <a:p>
            <a:pPr marL="0" indent="0" algn="l">
              <a:lnSpc>
                <a:spcPts val="2850"/>
              </a:lnSpc>
              <a:buNone/>
            </a:pPr>
            <a:r>
              <a:rPr lang="en-US" sz="1750" dirty="0">
                <a:solidFill>
                  <a:srgbClr val="49495A"/>
                </a:solidFill>
                <a:latin typeface="Open Sans" pitchFamily="34" charset="0"/>
                <a:ea typeface="Open Sans" pitchFamily="34" charset="-122"/>
                <a:cs typeface="Open Sans" pitchFamily="34" charset="-120"/>
              </a:rPr>
              <a:t>Diseñar un sitio adaptable a cualquier dispositivo para mejorar la experiencia del usuario.</a:t>
            </a:r>
            <a:endParaRPr lang="en-US" sz="1750" dirty="0"/>
          </a:p>
        </p:txBody>
      </p:sp>
      <p:pic>
        <p:nvPicPr>
          <p:cNvPr id="17" name="Image 6" descr="preencoded.png"/>
          <p:cNvPicPr>
            <a:picLocks noChangeAspect="1"/>
          </p:cNvPicPr>
          <p:nvPr/>
        </p:nvPicPr>
        <p:blipFill>
          <a:blip r:embed="rId9"/>
          <a:stretch>
            <a:fillRect/>
          </a:stretch>
        </p:blipFill>
        <p:spPr>
          <a:xfrm>
            <a:off x="4418470" y="2360058"/>
            <a:ext cx="4564975" cy="4564975"/>
          </a:xfrm>
          <a:prstGeom prst="rect">
            <a:avLst/>
          </a:prstGeom>
        </p:spPr>
      </p:pic>
      <p:pic>
        <p:nvPicPr>
          <p:cNvPr id="18" name="Image 7" descr="preencoded.png"/>
          <p:cNvPicPr>
            <a:picLocks noChangeAspect="1"/>
          </p:cNvPicPr>
          <p:nvPr/>
        </p:nvPicPr>
        <p:blipFill>
          <a:blip r:embed="rId10"/>
          <a:stretch>
            <a:fillRect/>
          </a:stretch>
        </p:blipFill>
        <p:spPr>
          <a:xfrm>
            <a:off x="6756381" y="6012062"/>
            <a:ext cx="339328" cy="424220"/>
          </a:xfrm>
          <a:prstGeom prst="rect">
            <a:avLst/>
          </a:prstGeom>
        </p:spPr>
      </p:pic>
      <p:sp>
        <p:nvSpPr>
          <p:cNvPr id="19" name="Text 9"/>
          <p:cNvSpPr/>
          <p:nvPr/>
        </p:nvSpPr>
        <p:spPr>
          <a:xfrm>
            <a:off x="757119" y="5391900"/>
            <a:ext cx="3151108" cy="354330"/>
          </a:xfrm>
          <a:prstGeom prst="rect">
            <a:avLst/>
          </a:prstGeom>
          <a:noFill/>
          <a:ln/>
        </p:spPr>
        <p:txBody>
          <a:bodyPr wrap="none" lIns="0" tIns="0" rIns="0" bIns="0" rtlCol="0" anchor="t"/>
          <a:lstStyle/>
          <a:p>
            <a:pPr marL="0" indent="0" algn="r">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Gestión de Inventario</a:t>
            </a:r>
            <a:endParaRPr lang="en-US" sz="2200" dirty="0"/>
          </a:p>
        </p:txBody>
      </p:sp>
      <p:sp>
        <p:nvSpPr>
          <p:cNvPr id="20" name="Text 10"/>
          <p:cNvSpPr/>
          <p:nvPr/>
        </p:nvSpPr>
        <p:spPr>
          <a:xfrm>
            <a:off x="793790" y="5836325"/>
            <a:ext cx="3898702" cy="1088708"/>
          </a:xfrm>
          <a:prstGeom prst="rect">
            <a:avLst/>
          </a:prstGeom>
          <a:noFill/>
          <a:ln/>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Integrar </a:t>
            </a:r>
            <a:r>
              <a:rPr lang="en-US" sz="1750" dirty="0" err="1">
                <a:solidFill>
                  <a:srgbClr val="49495A"/>
                </a:solidFill>
                <a:latin typeface="Open Sans" pitchFamily="34" charset="0"/>
                <a:ea typeface="Open Sans" pitchFamily="34" charset="-122"/>
                <a:cs typeface="Open Sans" pitchFamily="34" charset="-120"/>
              </a:rPr>
              <a:t>funcionalidades</a:t>
            </a:r>
            <a:r>
              <a:rPr lang="en-US" sz="1750" dirty="0">
                <a:solidFill>
                  <a:srgbClr val="49495A"/>
                </a:solidFill>
                <a:latin typeface="Open Sans" pitchFamily="34" charset="0"/>
                <a:ea typeface="Open Sans" pitchFamily="34" charset="-122"/>
                <a:cs typeface="Open Sans" pitchFamily="34" charset="-120"/>
              </a:rPr>
              <a:t> </a:t>
            </a:r>
          </a:p>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para el control y </a:t>
            </a:r>
            <a:r>
              <a:rPr lang="en-US" sz="1750" dirty="0" err="1">
                <a:solidFill>
                  <a:srgbClr val="49495A"/>
                </a:solidFill>
                <a:latin typeface="Open Sans" pitchFamily="34" charset="0"/>
                <a:ea typeface="Open Sans" pitchFamily="34" charset="-122"/>
                <a:cs typeface="Open Sans" pitchFamily="34" charset="-120"/>
              </a:rPr>
              <a:t>administración</a:t>
            </a:r>
            <a:r>
              <a:rPr lang="en-US" sz="1750" dirty="0">
                <a:solidFill>
                  <a:srgbClr val="49495A"/>
                </a:solidFill>
                <a:latin typeface="Open Sans" pitchFamily="34" charset="0"/>
                <a:ea typeface="Open Sans" pitchFamily="34" charset="-122"/>
                <a:cs typeface="Open Sans" pitchFamily="34" charset="-120"/>
              </a:rPr>
              <a:t> </a:t>
            </a:r>
          </a:p>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de productos y existencias.</a:t>
            </a:r>
            <a:endParaRPr lang="en-US" sz="1750" dirty="0"/>
          </a:p>
        </p:txBody>
      </p:sp>
      <p:pic>
        <p:nvPicPr>
          <p:cNvPr id="21" name="Image 8" descr="preencoded.png"/>
          <p:cNvPicPr>
            <a:picLocks noChangeAspect="1"/>
          </p:cNvPicPr>
          <p:nvPr/>
        </p:nvPicPr>
        <p:blipFill>
          <a:blip r:embed="rId11"/>
          <a:stretch>
            <a:fillRect/>
          </a:stretch>
        </p:blipFill>
        <p:spPr>
          <a:xfrm>
            <a:off x="4418470" y="2360058"/>
            <a:ext cx="4564975" cy="4564975"/>
          </a:xfrm>
          <a:prstGeom prst="rect">
            <a:avLst/>
          </a:prstGeom>
        </p:spPr>
      </p:pic>
      <p:pic>
        <p:nvPicPr>
          <p:cNvPr id="22" name="Image 9" descr="preencoded.png"/>
          <p:cNvPicPr>
            <a:picLocks noChangeAspect="1"/>
          </p:cNvPicPr>
          <p:nvPr/>
        </p:nvPicPr>
        <p:blipFill>
          <a:blip r:embed="rId12"/>
          <a:stretch>
            <a:fillRect/>
          </a:stretch>
        </p:blipFill>
        <p:spPr>
          <a:xfrm>
            <a:off x="5096412" y="5133262"/>
            <a:ext cx="339328" cy="424220"/>
          </a:xfrm>
          <a:prstGeom prst="rect">
            <a:avLst/>
          </a:prstGeom>
        </p:spPr>
      </p:pic>
      <p:pic>
        <p:nvPicPr>
          <p:cNvPr id="23" name="Picture 2" descr="Logotipo&#10;&#10;El contenido generado por IA puede ser incorrecto.">
            <a:extLst>
              <a:ext uri="{FF2B5EF4-FFF2-40B4-BE49-F238E27FC236}">
                <a16:creationId xmlns:a16="http://schemas.microsoft.com/office/drawing/2014/main" id="{3A1255C5-A0DD-5D5B-01F9-68A973734CFA}"/>
              </a:ext>
            </a:extLst>
          </p:cNvPr>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11786777" y="14560"/>
            <a:ext cx="2843623" cy="6966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275755"/>
            <a:ext cx="10741938" cy="708779"/>
          </a:xfrm>
          <a:prstGeom prst="rect">
            <a:avLst/>
          </a:prstGeom>
          <a:noFill/>
          <a:ln/>
        </p:spPr>
        <p:txBody>
          <a:bodyPr wrap="none" lIns="0" tIns="0" rIns="0" bIns="0" rtlCol="0" anchor="t"/>
          <a:lstStyle/>
          <a:p>
            <a:pPr marL="0" indent="0" algn="l">
              <a:lnSpc>
                <a:spcPts val="5550"/>
              </a:lnSpc>
              <a:buNone/>
            </a:pPr>
            <a:r>
              <a:rPr lang="en-US" sz="4450" dirty="0">
                <a:solidFill>
                  <a:srgbClr val="1551A4"/>
                </a:solidFill>
                <a:latin typeface="Libre Baskerville" pitchFamily="34" charset="0"/>
              </a:rPr>
              <a:t>Alcances y Limitaciones del Proyecto</a:t>
            </a:r>
          </a:p>
        </p:txBody>
      </p:sp>
      <p:sp>
        <p:nvSpPr>
          <p:cNvPr id="3" name="Text 1"/>
          <p:cNvSpPr/>
          <p:nvPr/>
        </p:nvSpPr>
        <p:spPr>
          <a:xfrm>
            <a:off x="793790" y="2551509"/>
            <a:ext cx="3154561" cy="354330"/>
          </a:xfrm>
          <a:prstGeom prst="rect">
            <a:avLst/>
          </a:prstGeom>
          <a:noFill/>
          <a:ln/>
        </p:spPr>
        <p:txBody>
          <a:bodyPr wrap="none" lIns="0" tIns="0" rIns="0" bIns="0" rtlCol="0" anchor="t"/>
          <a:lstStyle/>
          <a:p>
            <a:pPr marL="0" indent="0" algn="l">
              <a:lnSpc>
                <a:spcPts val="2750"/>
              </a:lnSpc>
              <a:buNone/>
            </a:pPr>
            <a:r>
              <a:rPr lang="en-US" sz="2200" dirty="0">
                <a:solidFill>
                  <a:srgbClr val="1551A4"/>
                </a:solidFill>
                <a:latin typeface="Libre Baskerville" pitchFamily="34" charset="0"/>
              </a:rPr>
              <a:t>Alcances del Proyecto</a:t>
            </a:r>
          </a:p>
        </p:txBody>
      </p:sp>
      <p:sp>
        <p:nvSpPr>
          <p:cNvPr id="5" name="Text 3"/>
          <p:cNvSpPr/>
          <p:nvPr/>
        </p:nvSpPr>
        <p:spPr>
          <a:xfrm>
            <a:off x="793788" y="322084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9495A"/>
                </a:solidFill>
                <a:latin typeface="Open Sans" pitchFamily="34" charset="0"/>
                <a:ea typeface="Open Sans" pitchFamily="34" charset="-122"/>
                <a:cs typeface="Open Sans" pitchFamily="34" charset="-120"/>
              </a:rPr>
              <a:t>Registro y gestión de pedidos de clientes.</a:t>
            </a:r>
            <a:endParaRPr lang="en-US" sz="1750" dirty="0"/>
          </a:p>
        </p:txBody>
      </p:sp>
      <p:sp>
        <p:nvSpPr>
          <p:cNvPr id="6" name="Text 4"/>
          <p:cNvSpPr/>
          <p:nvPr/>
        </p:nvSpPr>
        <p:spPr>
          <a:xfrm>
            <a:off x="793787" y="3667880"/>
            <a:ext cx="6244709" cy="777398"/>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9495A"/>
                </a:solidFill>
                <a:latin typeface="Open Sans" pitchFamily="34" charset="0"/>
                <a:ea typeface="Open Sans" pitchFamily="34" charset="-122"/>
                <a:cs typeface="Open Sans" pitchFamily="34" charset="-120"/>
              </a:rPr>
              <a:t>Panel de administración con visualización de </a:t>
            </a:r>
            <a:r>
              <a:rPr lang="en-US" sz="1750" dirty="0" err="1">
                <a:solidFill>
                  <a:srgbClr val="49495A"/>
                </a:solidFill>
                <a:latin typeface="Open Sans" pitchFamily="34" charset="0"/>
                <a:ea typeface="Open Sans" pitchFamily="34" charset="-122"/>
                <a:cs typeface="Open Sans" pitchFamily="34" charset="-120"/>
              </a:rPr>
              <a:t>ventas</a:t>
            </a:r>
            <a:r>
              <a:rPr lang="en-US" sz="1750" dirty="0">
                <a:solidFill>
                  <a:srgbClr val="49495A"/>
                </a:solidFill>
                <a:latin typeface="Open Sans" pitchFamily="34" charset="0"/>
                <a:ea typeface="Open Sans" pitchFamily="34" charset="-122"/>
                <a:cs typeface="Open Sans" pitchFamily="34" charset="-120"/>
              </a:rPr>
              <a:t> y </a:t>
            </a:r>
            <a:br>
              <a:rPr lang="en-US" sz="1750" dirty="0">
                <a:solidFill>
                  <a:srgbClr val="49495A"/>
                </a:solidFill>
                <a:latin typeface="Open Sans" pitchFamily="34" charset="0"/>
                <a:ea typeface="Open Sans" pitchFamily="34" charset="-122"/>
                <a:cs typeface="Open Sans" pitchFamily="34" charset="-120"/>
              </a:rPr>
            </a:br>
            <a:r>
              <a:rPr lang="en-US" sz="1750" dirty="0">
                <a:solidFill>
                  <a:srgbClr val="49495A"/>
                </a:solidFill>
                <a:latin typeface="Open Sans" pitchFamily="34" charset="0"/>
                <a:ea typeface="Open Sans" pitchFamily="34" charset="-122"/>
                <a:cs typeface="Open Sans" pitchFamily="34" charset="-120"/>
              </a:rPr>
              <a:t>control de </a:t>
            </a:r>
            <a:r>
              <a:rPr lang="en-US" sz="1750" dirty="0" err="1">
                <a:solidFill>
                  <a:srgbClr val="49495A"/>
                </a:solidFill>
                <a:latin typeface="Open Sans" pitchFamily="34" charset="0"/>
                <a:ea typeface="Open Sans" pitchFamily="34" charset="-122"/>
                <a:cs typeface="Open Sans" pitchFamily="34" charset="-120"/>
              </a:rPr>
              <a:t>productos</a:t>
            </a:r>
            <a:endParaRPr lang="en-US" sz="1750" dirty="0"/>
          </a:p>
        </p:txBody>
      </p:sp>
      <p:sp>
        <p:nvSpPr>
          <p:cNvPr id="8" name="Text 6"/>
          <p:cNvSpPr/>
          <p:nvPr/>
        </p:nvSpPr>
        <p:spPr>
          <a:xfrm>
            <a:off x="793789" y="4389024"/>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9495A"/>
                </a:solidFill>
                <a:latin typeface="Open Sans" pitchFamily="34" charset="0"/>
                <a:ea typeface="Open Sans" pitchFamily="34" charset="-122"/>
                <a:cs typeface="Open Sans" pitchFamily="34" charset="-120"/>
              </a:rPr>
              <a:t>Integración con WebPay para pagos.</a:t>
            </a:r>
            <a:endParaRPr lang="en-US" sz="1750" dirty="0"/>
          </a:p>
        </p:txBody>
      </p:sp>
      <p:sp>
        <p:nvSpPr>
          <p:cNvPr id="9" name="Text 7"/>
          <p:cNvSpPr/>
          <p:nvPr/>
        </p:nvSpPr>
        <p:spPr>
          <a:xfrm>
            <a:off x="793786" y="475295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9495A"/>
                </a:solidFill>
                <a:latin typeface="Open Sans" pitchFamily="34" charset="0"/>
                <a:ea typeface="Open Sans" pitchFamily="34" charset="-122"/>
                <a:cs typeface="Open Sans" pitchFamily="34" charset="-120"/>
              </a:rPr>
              <a:t>Generación de reportes de </a:t>
            </a:r>
            <a:r>
              <a:rPr lang="en-US" sz="1750" dirty="0" err="1">
                <a:solidFill>
                  <a:srgbClr val="49495A"/>
                </a:solidFill>
                <a:latin typeface="Open Sans" pitchFamily="34" charset="0"/>
                <a:ea typeface="Open Sans" pitchFamily="34" charset="-122"/>
                <a:cs typeface="Open Sans" pitchFamily="34" charset="-120"/>
              </a:rPr>
              <a:t>ventas</a:t>
            </a:r>
            <a:r>
              <a:rPr lang="en-US" sz="1750" dirty="0">
                <a:solidFill>
                  <a:srgbClr val="49495A"/>
                </a:solidFill>
                <a:latin typeface="Open Sans" pitchFamily="34" charset="0"/>
                <a:ea typeface="Open Sans" pitchFamily="34" charset="-122"/>
                <a:cs typeface="Open Sans" pitchFamily="34" charset="-120"/>
              </a:rPr>
              <a:t>.</a:t>
            </a:r>
            <a:endParaRPr lang="en-US" sz="1750" dirty="0"/>
          </a:p>
        </p:txBody>
      </p:sp>
      <p:sp>
        <p:nvSpPr>
          <p:cNvPr id="10" name="Text 8"/>
          <p:cNvSpPr/>
          <p:nvPr/>
        </p:nvSpPr>
        <p:spPr>
          <a:xfrm>
            <a:off x="793783" y="512239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9495A"/>
                </a:solidFill>
                <a:latin typeface="Open Sans" pitchFamily="34" charset="0"/>
                <a:ea typeface="Open Sans" pitchFamily="34" charset="-122"/>
                <a:cs typeface="Open Sans" pitchFamily="34" charset="-120"/>
              </a:rPr>
              <a:t>Acceso multiplataforma (PC, tablet y smartphone).</a:t>
            </a:r>
            <a:endParaRPr lang="en-US" sz="1750" dirty="0"/>
          </a:p>
        </p:txBody>
      </p:sp>
      <p:sp>
        <p:nvSpPr>
          <p:cNvPr id="12" name="Text 10"/>
          <p:cNvSpPr/>
          <p:nvPr/>
        </p:nvSpPr>
        <p:spPr>
          <a:xfrm>
            <a:off x="6773379" y="2551509"/>
            <a:ext cx="3784163" cy="354330"/>
          </a:xfrm>
          <a:prstGeom prst="rect">
            <a:avLst/>
          </a:prstGeom>
          <a:noFill/>
          <a:ln/>
        </p:spPr>
        <p:txBody>
          <a:bodyPr wrap="none" lIns="0" tIns="0" rIns="0" bIns="0" rtlCol="0" anchor="t"/>
          <a:lstStyle/>
          <a:p>
            <a:pPr marL="0" indent="0" algn="l">
              <a:lnSpc>
                <a:spcPts val="2750"/>
              </a:lnSpc>
              <a:buNone/>
            </a:pPr>
            <a:r>
              <a:rPr lang="en-US" sz="2200" dirty="0">
                <a:solidFill>
                  <a:srgbClr val="1551A4"/>
                </a:solidFill>
                <a:latin typeface="Libre Baskerville" pitchFamily="34" charset="0"/>
              </a:rPr>
              <a:t>Limitaciones del Proyecto</a:t>
            </a:r>
          </a:p>
        </p:txBody>
      </p:sp>
      <p:sp>
        <p:nvSpPr>
          <p:cNvPr id="13" name="Text 11"/>
          <p:cNvSpPr/>
          <p:nvPr/>
        </p:nvSpPr>
        <p:spPr>
          <a:xfrm>
            <a:off x="6773379" y="3132653"/>
            <a:ext cx="7411878" cy="4007486"/>
          </a:xfrm>
          <a:prstGeom prst="rect">
            <a:avLst/>
          </a:prstGeom>
          <a:noFill/>
          <a:ln/>
        </p:spPr>
        <p:txBody>
          <a:bodyPr wrap="none" lIns="0" tIns="0" rIns="0" bIns="0" rtlCol="0" anchor="t"/>
          <a:lstStyle/>
          <a:p>
            <a:pPr marL="342900" indent="-342900">
              <a:lnSpc>
                <a:spcPts val="2850"/>
              </a:lnSpc>
              <a:buSzPct val="100000"/>
              <a:buChar char="•"/>
            </a:pPr>
            <a:r>
              <a:rPr lang="es-ES" sz="1750" b="1" dirty="0">
                <a:solidFill>
                  <a:srgbClr val="49495A"/>
                </a:solidFill>
                <a:latin typeface="Open Sans" pitchFamily="34" charset="0"/>
                <a:ea typeface="Open Sans" pitchFamily="34" charset="-122"/>
                <a:cs typeface="Open Sans" pitchFamily="34" charset="-120"/>
              </a:rPr>
              <a:t>Presupuesto limitado: </a:t>
            </a:r>
            <a:r>
              <a:rPr lang="es-ES" sz="1750" dirty="0">
                <a:solidFill>
                  <a:srgbClr val="49495A"/>
                </a:solidFill>
                <a:latin typeface="Open Sans" pitchFamily="34" charset="0"/>
                <a:ea typeface="Open Sans" pitchFamily="34" charset="-122"/>
                <a:cs typeface="Open Sans" pitchFamily="34" charset="-120"/>
              </a:rPr>
              <a:t>Solo se utilizarán tecnologías open </a:t>
            </a:r>
            <a:r>
              <a:rPr lang="es-ES" sz="1750" dirty="0" err="1">
                <a:solidFill>
                  <a:srgbClr val="49495A"/>
                </a:solidFill>
                <a:latin typeface="Open Sans" pitchFamily="34" charset="0"/>
                <a:ea typeface="Open Sans" pitchFamily="34" charset="-122"/>
                <a:cs typeface="Open Sans" pitchFamily="34" charset="-120"/>
              </a:rPr>
              <a:t>source</a:t>
            </a:r>
            <a:r>
              <a:rPr lang="es-ES" sz="1750" dirty="0">
                <a:solidFill>
                  <a:srgbClr val="49495A"/>
                </a:solidFill>
                <a:latin typeface="Open Sans" pitchFamily="34" charset="0"/>
                <a:ea typeface="Open Sans" pitchFamily="34" charset="-122"/>
                <a:cs typeface="Open Sans" pitchFamily="34" charset="-120"/>
              </a:rPr>
              <a:t>.</a:t>
            </a:r>
          </a:p>
          <a:p>
            <a:pPr marL="342900" indent="-342900" algn="l">
              <a:lnSpc>
                <a:spcPts val="2850"/>
              </a:lnSpc>
              <a:buSzPct val="100000"/>
              <a:buChar char="•"/>
            </a:pPr>
            <a:r>
              <a:rPr lang="es-ES" sz="1750" b="1" dirty="0">
                <a:solidFill>
                  <a:srgbClr val="49495A"/>
                </a:solidFill>
                <a:latin typeface="Open Sans" pitchFamily="34" charset="0"/>
                <a:ea typeface="Open Sans" pitchFamily="34" charset="-122"/>
                <a:cs typeface="Open Sans" pitchFamily="34" charset="-120"/>
              </a:rPr>
              <a:t>Tiempo de desarrollo: </a:t>
            </a:r>
            <a:r>
              <a:rPr lang="es-ES" sz="1750" dirty="0">
                <a:solidFill>
                  <a:srgbClr val="49495A"/>
                </a:solidFill>
                <a:latin typeface="Open Sans" pitchFamily="34" charset="0"/>
                <a:ea typeface="Open Sans" pitchFamily="34" charset="-122"/>
                <a:cs typeface="Open Sans" pitchFamily="34" charset="-120"/>
              </a:rPr>
              <a:t>El proyecto debe completarse en 4 meses</a:t>
            </a:r>
            <a:br>
              <a:rPr lang="es-ES" sz="1750" dirty="0">
                <a:solidFill>
                  <a:srgbClr val="49495A"/>
                </a:solidFill>
                <a:latin typeface="Open Sans" pitchFamily="34" charset="0"/>
                <a:ea typeface="Open Sans" pitchFamily="34" charset="-122"/>
                <a:cs typeface="Open Sans" pitchFamily="34" charset="-120"/>
              </a:rPr>
            </a:br>
            <a:r>
              <a:rPr lang="es-ES" sz="1750" dirty="0">
                <a:solidFill>
                  <a:srgbClr val="49495A"/>
                </a:solidFill>
                <a:latin typeface="Open Sans" pitchFamily="34" charset="0"/>
                <a:ea typeface="Open Sans" pitchFamily="34" charset="-122"/>
                <a:cs typeface="Open Sans" pitchFamily="34" charset="-120"/>
              </a:rPr>
              <a:t>acelerando los plazos.</a:t>
            </a:r>
          </a:p>
          <a:p>
            <a:pPr marL="342900" indent="-342900" algn="l">
              <a:lnSpc>
                <a:spcPts val="2850"/>
              </a:lnSpc>
              <a:buSzPct val="100000"/>
              <a:buChar char="•"/>
            </a:pPr>
            <a:r>
              <a:rPr lang="es-ES" sz="1750" b="1" dirty="0">
                <a:solidFill>
                  <a:srgbClr val="49495A"/>
                </a:solidFill>
                <a:latin typeface="Open Sans" pitchFamily="34" charset="0"/>
                <a:ea typeface="Open Sans" pitchFamily="34" charset="-122"/>
                <a:cs typeface="Open Sans" pitchFamily="34" charset="-120"/>
              </a:rPr>
              <a:t>Idioma: </a:t>
            </a:r>
            <a:r>
              <a:rPr lang="es-ES" sz="1750" dirty="0">
                <a:solidFill>
                  <a:srgbClr val="49495A"/>
                </a:solidFill>
                <a:latin typeface="Open Sans" pitchFamily="34" charset="0"/>
                <a:ea typeface="Open Sans" pitchFamily="34" charset="-122"/>
                <a:cs typeface="Open Sans" pitchFamily="34" charset="-120"/>
              </a:rPr>
              <a:t>El sistema estará disponible únicamente en español.</a:t>
            </a:r>
          </a:p>
          <a:p>
            <a:pPr marL="342900" indent="-342900" algn="l">
              <a:lnSpc>
                <a:spcPts val="2850"/>
              </a:lnSpc>
              <a:buSzPct val="100000"/>
              <a:buChar char="•"/>
            </a:pPr>
            <a:r>
              <a:rPr lang="es-ES" sz="1750" b="1" dirty="0">
                <a:solidFill>
                  <a:srgbClr val="49495A"/>
                </a:solidFill>
                <a:latin typeface="Open Sans" pitchFamily="34" charset="0"/>
                <a:ea typeface="Open Sans" pitchFamily="34" charset="-122"/>
                <a:cs typeface="Open Sans" pitchFamily="34" charset="-120"/>
              </a:rPr>
              <a:t>Redes: </a:t>
            </a:r>
            <a:r>
              <a:rPr lang="es-ES" sz="1750" dirty="0">
                <a:solidFill>
                  <a:srgbClr val="49495A"/>
                </a:solidFill>
                <a:latin typeface="Open Sans" pitchFamily="34" charset="0"/>
                <a:ea typeface="Open Sans" pitchFamily="34" charset="-122"/>
                <a:cs typeface="Open Sans" pitchFamily="34" charset="-120"/>
              </a:rPr>
              <a:t>Compatible con </a:t>
            </a:r>
            <a:r>
              <a:rPr lang="es-ES" sz="1750" dirty="0" err="1">
                <a:solidFill>
                  <a:srgbClr val="49495A"/>
                </a:solidFill>
                <a:latin typeface="Open Sans" pitchFamily="34" charset="0"/>
                <a:ea typeface="Open Sans" pitchFamily="34" charset="-122"/>
                <a:cs typeface="Open Sans" pitchFamily="34" charset="-120"/>
              </a:rPr>
              <a:t>Wi</a:t>
            </a:r>
            <a:r>
              <a:rPr lang="es-ES" sz="1750" dirty="0">
                <a:solidFill>
                  <a:srgbClr val="49495A"/>
                </a:solidFill>
                <a:latin typeface="Open Sans" pitchFamily="34" charset="0"/>
                <a:ea typeface="Open Sans" pitchFamily="34" charset="-122"/>
                <a:cs typeface="Open Sans" pitchFamily="34" charset="-120"/>
              </a:rPr>
              <a:t>-Fi, Ethernet y 5G, aunque en redes lentas </a:t>
            </a:r>
            <a:br>
              <a:rPr lang="es-ES" sz="1750" dirty="0">
                <a:solidFill>
                  <a:srgbClr val="49495A"/>
                </a:solidFill>
                <a:latin typeface="Open Sans" pitchFamily="34" charset="0"/>
                <a:ea typeface="Open Sans" pitchFamily="34" charset="-122"/>
                <a:cs typeface="Open Sans" pitchFamily="34" charset="-120"/>
              </a:rPr>
            </a:br>
            <a:r>
              <a:rPr lang="es-ES" sz="1750" dirty="0">
                <a:solidFill>
                  <a:srgbClr val="49495A"/>
                </a:solidFill>
                <a:latin typeface="Open Sans" pitchFamily="34" charset="0"/>
                <a:ea typeface="Open Sans" pitchFamily="34" charset="-122"/>
                <a:cs typeface="Open Sans" pitchFamily="34" charset="-120"/>
              </a:rPr>
              <a:t>el rendimiento no está garantizado.</a:t>
            </a:r>
          </a:p>
          <a:p>
            <a:pPr marL="342900" indent="-342900" algn="l">
              <a:lnSpc>
                <a:spcPts val="2850"/>
              </a:lnSpc>
              <a:buSzPct val="100000"/>
              <a:buChar char="•"/>
            </a:pPr>
            <a:r>
              <a:rPr lang="es-ES" sz="1750" b="1" dirty="0">
                <a:solidFill>
                  <a:srgbClr val="49495A"/>
                </a:solidFill>
                <a:latin typeface="Open Sans" pitchFamily="34" charset="0"/>
                <a:ea typeface="Open Sans" pitchFamily="34" charset="-122"/>
                <a:cs typeface="Open Sans" pitchFamily="34" charset="-120"/>
              </a:rPr>
              <a:t>Dependencias externas: </a:t>
            </a:r>
            <a:br>
              <a:rPr lang="es-ES" sz="1750" dirty="0">
                <a:solidFill>
                  <a:srgbClr val="49495A"/>
                </a:solidFill>
                <a:latin typeface="Open Sans" pitchFamily="34" charset="0"/>
                <a:ea typeface="Open Sans" pitchFamily="34" charset="-122"/>
                <a:cs typeface="Open Sans" pitchFamily="34" charset="-120"/>
              </a:rPr>
            </a:br>
            <a:r>
              <a:rPr lang="es-ES" sz="1750" dirty="0">
                <a:solidFill>
                  <a:srgbClr val="49495A"/>
                </a:solidFill>
                <a:latin typeface="Open Sans" pitchFamily="34" charset="0"/>
                <a:ea typeface="Open Sans" pitchFamily="34" charset="-122"/>
                <a:cs typeface="Open Sans" pitchFamily="34" charset="-120"/>
              </a:rPr>
              <a:t>Uso de servicios como </a:t>
            </a:r>
            <a:r>
              <a:rPr lang="es-ES" sz="1750" dirty="0" err="1">
                <a:solidFill>
                  <a:srgbClr val="49495A"/>
                </a:solidFill>
                <a:latin typeface="Open Sans" pitchFamily="34" charset="0"/>
                <a:ea typeface="Open Sans" pitchFamily="34" charset="-122"/>
                <a:cs typeface="Open Sans" pitchFamily="34" charset="-120"/>
              </a:rPr>
              <a:t>WebPay</a:t>
            </a:r>
            <a:r>
              <a:rPr lang="es-ES" sz="1750" dirty="0">
                <a:solidFill>
                  <a:srgbClr val="49495A"/>
                </a:solidFill>
                <a:latin typeface="Open Sans" pitchFamily="34" charset="0"/>
                <a:ea typeface="Open Sans" pitchFamily="34" charset="-122"/>
                <a:cs typeface="Open Sans" pitchFamily="34" charset="-120"/>
              </a:rPr>
              <a:t>, Render, Supabase y </a:t>
            </a:r>
            <a:r>
              <a:rPr lang="es-ES" sz="1750" dirty="0" err="1">
                <a:solidFill>
                  <a:srgbClr val="49495A"/>
                </a:solidFill>
                <a:latin typeface="Open Sans" pitchFamily="34" charset="0"/>
                <a:ea typeface="Open Sans" pitchFamily="34" charset="-122"/>
                <a:cs typeface="Open Sans" pitchFamily="34" charset="-120"/>
              </a:rPr>
              <a:t>Cloudinary</a:t>
            </a:r>
            <a:r>
              <a:rPr lang="es-ES" sz="1750" dirty="0">
                <a:solidFill>
                  <a:srgbClr val="49495A"/>
                </a:solidFill>
                <a:latin typeface="Open Sans" pitchFamily="34" charset="0"/>
                <a:ea typeface="Open Sans" pitchFamily="34" charset="-122"/>
                <a:cs typeface="Open Sans" pitchFamily="34" charset="-120"/>
              </a:rPr>
              <a:t>.</a:t>
            </a:r>
          </a:p>
          <a:p>
            <a:pPr marL="342900" indent="-342900" algn="l">
              <a:lnSpc>
                <a:spcPts val="2850"/>
              </a:lnSpc>
              <a:buSzPct val="100000"/>
              <a:buChar char="•"/>
            </a:pPr>
            <a:endParaRPr lang="es-ES" sz="1750" dirty="0">
              <a:solidFill>
                <a:srgbClr val="49495A"/>
              </a:solidFill>
              <a:latin typeface="Open Sans" pitchFamily="34" charset="0"/>
              <a:ea typeface="Open Sans" pitchFamily="34" charset="-122"/>
              <a:cs typeface="Open Sans" pitchFamily="34" charset="-120"/>
            </a:endParaRPr>
          </a:p>
        </p:txBody>
      </p:sp>
      <p:pic>
        <p:nvPicPr>
          <p:cNvPr id="20" name="Picture 2" descr="Logotipo&#10;&#10;El contenido generado por IA puede ser incorrecto.">
            <a:extLst>
              <a:ext uri="{FF2B5EF4-FFF2-40B4-BE49-F238E27FC236}">
                <a16:creationId xmlns:a16="http://schemas.microsoft.com/office/drawing/2014/main" id="{016A980A-1DB3-8394-E315-8E76AA0B7F8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786777" y="14560"/>
            <a:ext cx="2843623" cy="6966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632341"/>
            <a:ext cx="4833461" cy="496133"/>
          </a:xfrm>
          <a:prstGeom prst="rect">
            <a:avLst/>
          </a:prstGeom>
          <a:noFill/>
          <a:ln/>
        </p:spPr>
        <p:txBody>
          <a:bodyPr wrap="none" lIns="0" tIns="0" rIns="0" bIns="0" rtlCol="0" anchor="t"/>
          <a:lstStyle/>
          <a:p>
            <a:pPr marL="0" indent="0" algn="l">
              <a:lnSpc>
                <a:spcPts val="3900"/>
              </a:lnSpc>
              <a:buNone/>
            </a:pPr>
            <a:r>
              <a:rPr lang="en-US" sz="4450" dirty="0" err="1">
                <a:solidFill>
                  <a:srgbClr val="1551A4"/>
                </a:solidFill>
                <a:latin typeface="Libre Baskerville" pitchFamily="34" charset="0"/>
              </a:rPr>
              <a:t>Metodología</a:t>
            </a:r>
            <a:r>
              <a:rPr lang="en-US" sz="4450" dirty="0">
                <a:solidFill>
                  <a:srgbClr val="1551A4"/>
                </a:solidFill>
                <a:latin typeface="Libre Baskerville" pitchFamily="34" charset="0"/>
              </a:rPr>
              <a:t> de </a:t>
            </a:r>
            <a:r>
              <a:rPr lang="en-US" sz="4450" dirty="0" err="1">
                <a:solidFill>
                  <a:srgbClr val="1551A4"/>
                </a:solidFill>
                <a:latin typeface="Libre Baskerville" pitchFamily="34" charset="0"/>
              </a:rPr>
              <a:t>Trabajo</a:t>
            </a:r>
            <a:endParaRPr lang="en-US" sz="4450" dirty="0">
              <a:solidFill>
                <a:srgbClr val="1551A4"/>
              </a:solidFill>
              <a:latin typeface="Libre Baskerville" pitchFamily="34" charset="0"/>
            </a:endParaRPr>
          </a:p>
        </p:txBody>
      </p:sp>
      <p:sp>
        <p:nvSpPr>
          <p:cNvPr id="4" name="Shape 2"/>
          <p:cNvSpPr/>
          <p:nvPr/>
        </p:nvSpPr>
        <p:spPr>
          <a:xfrm>
            <a:off x="358816" y="3950308"/>
            <a:ext cx="4083010" cy="95091"/>
          </a:xfrm>
          <a:prstGeom prst="roundRect">
            <a:avLst>
              <a:gd name="adj" fmla="val 15007"/>
            </a:avLst>
          </a:prstGeom>
          <a:solidFill>
            <a:srgbClr val="EAE8F3"/>
          </a:solidFill>
          <a:ln/>
        </p:spPr>
        <p:txBody>
          <a:bodyPr/>
          <a:lstStyle/>
          <a:p>
            <a:endParaRPr lang="es-CL"/>
          </a:p>
        </p:txBody>
      </p:sp>
      <p:sp>
        <p:nvSpPr>
          <p:cNvPr id="5" name="Text 3"/>
          <p:cNvSpPr/>
          <p:nvPr/>
        </p:nvSpPr>
        <p:spPr>
          <a:xfrm>
            <a:off x="517525" y="4267729"/>
            <a:ext cx="1984653" cy="248007"/>
          </a:xfrm>
          <a:prstGeom prst="rect">
            <a:avLst/>
          </a:prstGeom>
          <a:noFill/>
          <a:ln/>
        </p:spPr>
        <p:txBody>
          <a:bodyPr wrap="none" lIns="0" tIns="0" rIns="0" bIns="0" rtlCol="0" anchor="t"/>
          <a:lstStyle/>
          <a:p>
            <a:pPr marL="0" indent="0" algn="l">
              <a:lnSpc>
                <a:spcPts val="1950"/>
              </a:lnSpc>
              <a:buNone/>
            </a:pPr>
            <a:r>
              <a:rPr lang="en-US" sz="1700" dirty="0">
                <a:solidFill>
                  <a:srgbClr val="49495A"/>
                </a:solidFill>
                <a:latin typeface="Libre Baskerville" pitchFamily="34" charset="0"/>
                <a:ea typeface="Libre Baskerville" pitchFamily="34" charset="-122"/>
                <a:cs typeface="Libre Baskerville" pitchFamily="34" charset="-120"/>
              </a:rPr>
              <a:t>Sprint 0</a:t>
            </a:r>
            <a:endParaRPr lang="en-US" sz="1700" dirty="0"/>
          </a:p>
        </p:txBody>
      </p:sp>
      <p:sp>
        <p:nvSpPr>
          <p:cNvPr id="6" name="Text 4"/>
          <p:cNvSpPr/>
          <p:nvPr/>
        </p:nvSpPr>
        <p:spPr>
          <a:xfrm>
            <a:off x="517525" y="4610987"/>
            <a:ext cx="4354473" cy="242054"/>
          </a:xfrm>
          <a:prstGeom prst="rect">
            <a:avLst/>
          </a:prstGeom>
          <a:noFill/>
          <a:ln/>
        </p:spPr>
        <p:txBody>
          <a:bodyPr wrap="none" lIns="0" tIns="0" rIns="0" bIns="0" rtlCol="0" anchor="t"/>
          <a:lstStyle/>
          <a:p>
            <a:pPr marL="0" indent="0" algn="l">
              <a:lnSpc>
                <a:spcPts val="2000"/>
              </a:lnSpc>
              <a:buNone/>
            </a:pPr>
            <a:r>
              <a:rPr lang="en-US" sz="1700" dirty="0" err="1">
                <a:solidFill>
                  <a:srgbClr val="49495A"/>
                </a:solidFill>
                <a:latin typeface="Open Sans" pitchFamily="34" charset="0"/>
                <a:ea typeface="Open Sans" pitchFamily="34" charset="-122"/>
                <a:cs typeface="Open Sans" pitchFamily="34" charset="-120"/>
              </a:rPr>
              <a:t>Análisis</a:t>
            </a:r>
            <a:r>
              <a:rPr lang="en-US" sz="1700" dirty="0">
                <a:solidFill>
                  <a:srgbClr val="49495A"/>
                </a:solidFill>
                <a:latin typeface="Open Sans" pitchFamily="34" charset="0"/>
                <a:ea typeface="Open Sans" pitchFamily="34" charset="-122"/>
                <a:cs typeface="Open Sans" pitchFamily="34" charset="-120"/>
              </a:rPr>
              <a:t>, </a:t>
            </a:r>
            <a:r>
              <a:rPr lang="en-US" sz="1700" dirty="0" err="1">
                <a:solidFill>
                  <a:srgbClr val="49495A"/>
                </a:solidFill>
                <a:latin typeface="Open Sans" pitchFamily="34" charset="0"/>
                <a:ea typeface="Open Sans" pitchFamily="34" charset="-122"/>
                <a:cs typeface="Open Sans" pitchFamily="34" charset="-120"/>
              </a:rPr>
              <a:t>planificación</a:t>
            </a:r>
            <a:r>
              <a:rPr lang="en-US" sz="1700" dirty="0">
                <a:solidFill>
                  <a:srgbClr val="49495A"/>
                </a:solidFill>
                <a:latin typeface="Open Sans" pitchFamily="34" charset="0"/>
                <a:ea typeface="Open Sans" pitchFamily="34" charset="-122"/>
                <a:cs typeface="Open Sans" pitchFamily="34" charset="-120"/>
              </a:rPr>
              <a:t>, documentación y arquitectura inicial.</a:t>
            </a:r>
            <a:endParaRPr lang="en-US" sz="1700" dirty="0"/>
          </a:p>
        </p:txBody>
      </p:sp>
      <p:sp>
        <p:nvSpPr>
          <p:cNvPr id="7" name="Shape 5"/>
          <p:cNvSpPr/>
          <p:nvPr/>
        </p:nvSpPr>
        <p:spPr>
          <a:xfrm>
            <a:off x="596940" y="5142838"/>
            <a:ext cx="4275058" cy="95091"/>
          </a:xfrm>
          <a:prstGeom prst="roundRect">
            <a:avLst>
              <a:gd name="adj" fmla="val 15007"/>
            </a:avLst>
          </a:prstGeom>
          <a:solidFill>
            <a:srgbClr val="EAE8F3"/>
          </a:solidFill>
          <a:ln/>
        </p:spPr>
        <p:txBody>
          <a:bodyPr/>
          <a:lstStyle/>
          <a:p>
            <a:endParaRPr lang="es-CL"/>
          </a:p>
        </p:txBody>
      </p:sp>
      <p:sp>
        <p:nvSpPr>
          <p:cNvPr id="8" name="Text 6"/>
          <p:cNvSpPr/>
          <p:nvPr/>
        </p:nvSpPr>
        <p:spPr>
          <a:xfrm>
            <a:off x="755650" y="5460259"/>
            <a:ext cx="1984653" cy="248007"/>
          </a:xfrm>
          <a:prstGeom prst="rect">
            <a:avLst/>
          </a:prstGeom>
          <a:noFill/>
          <a:ln/>
        </p:spPr>
        <p:txBody>
          <a:bodyPr wrap="none" lIns="0" tIns="0" rIns="0" bIns="0" rtlCol="0" anchor="t"/>
          <a:lstStyle/>
          <a:p>
            <a:pPr marL="0" indent="0" algn="l">
              <a:lnSpc>
                <a:spcPts val="1950"/>
              </a:lnSpc>
              <a:buNone/>
            </a:pPr>
            <a:r>
              <a:rPr lang="en-US" sz="1700" dirty="0">
                <a:solidFill>
                  <a:srgbClr val="49495A"/>
                </a:solidFill>
                <a:latin typeface="Libre Baskerville" pitchFamily="34" charset="0"/>
                <a:ea typeface="Libre Baskerville" pitchFamily="34" charset="-122"/>
                <a:cs typeface="Libre Baskerville" pitchFamily="34" charset="-120"/>
              </a:rPr>
              <a:t>Sprints 1-4</a:t>
            </a:r>
            <a:endParaRPr lang="en-US" sz="1700" dirty="0"/>
          </a:p>
        </p:txBody>
      </p:sp>
      <p:sp>
        <p:nvSpPr>
          <p:cNvPr id="9" name="Text 7"/>
          <p:cNvSpPr/>
          <p:nvPr/>
        </p:nvSpPr>
        <p:spPr>
          <a:xfrm>
            <a:off x="755650" y="5803516"/>
            <a:ext cx="6950075" cy="576222"/>
          </a:xfrm>
          <a:prstGeom prst="rect">
            <a:avLst/>
          </a:prstGeom>
          <a:noFill/>
          <a:ln/>
        </p:spPr>
        <p:txBody>
          <a:bodyPr wrap="none" lIns="0" tIns="0" rIns="0" bIns="0" rtlCol="0" anchor="t"/>
          <a:lstStyle/>
          <a:p>
            <a:pPr marL="0" indent="0" algn="l">
              <a:lnSpc>
                <a:spcPts val="2000"/>
              </a:lnSpc>
              <a:buNone/>
            </a:pPr>
            <a:r>
              <a:rPr lang="en-US" sz="1700" dirty="0">
                <a:solidFill>
                  <a:srgbClr val="49495A"/>
                </a:solidFill>
                <a:latin typeface="Open Sans" pitchFamily="34" charset="0"/>
                <a:ea typeface="Open Sans" pitchFamily="34" charset="-122"/>
                <a:cs typeface="Open Sans" pitchFamily="34" charset="-120"/>
              </a:rPr>
              <a:t>Desarrollo </a:t>
            </a:r>
            <a:r>
              <a:rPr lang="en-US" sz="1700" dirty="0" err="1">
                <a:solidFill>
                  <a:srgbClr val="49495A"/>
                </a:solidFill>
                <a:latin typeface="Open Sans" pitchFamily="34" charset="0"/>
                <a:ea typeface="Open Sans" pitchFamily="34" charset="-122"/>
                <a:cs typeface="Open Sans" pitchFamily="34" charset="-120"/>
              </a:rPr>
              <a:t>por</a:t>
            </a:r>
            <a:r>
              <a:rPr lang="en-US" sz="1700" dirty="0">
                <a:solidFill>
                  <a:srgbClr val="49495A"/>
                </a:solidFill>
                <a:latin typeface="Open Sans" pitchFamily="34" charset="0"/>
                <a:ea typeface="Open Sans" pitchFamily="34" charset="-122"/>
                <a:cs typeface="Open Sans" pitchFamily="34" charset="-120"/>
              </a:rPr>
              <a:t> </a:t>
            </a:r>
            <a:r>
              <a:rPr lang="en-US" sz="1700" dirty="0" err="1">
                <a:solidFill>
                  <a:srgbClr val="49495A"/>
                </a:solidFill>
                <a:latin typeface="Open Sans" pitchFamily="34" charset="0"/>
                <a:ea typeface="Open Sans" pitchFamily="34" charset="-122"/>
                <a:cs typeface="Open Sans" pitchFamily="34" charset="-120"/>
              </a:rPr>
              <a:t>módulos</a:t>
            </a:r>
            <a:r>
              <a:rPr lang="en-US" sz="1700" dirty="0">
                <a:solidFill>
                  <a:srgbClr val="49495A"/>
                </a:solidFill>
                <a:latin typeface="Open Sans" pitchFamily="34" charset="0"/>
                <a:ea typeface="Open Sans" pitchFamily="34" charset="-122"/>
                <a:cs typeface="Open Sans" pitchFamily="34" charset="-120"/>
              </a:rPr>
              <a:t>, </a:t>
            </a:r>
            <a:r>
              <a:rPr lang="en-US" sz="1700" dirty="0" err="1">
                <a:solidFill>
                  <a:srgbClr val="49495A"/>
                </a:solidFill>
                <a:latin typeface="Open Sans" pitchFamily="34" charset="0"/>
                <a:ea typeface="Open Sans" pitchFamily="34" charset="-122"/>
                <a:cs typeface="Open Sans" pitchFamily="34" charset="-120"/>
              </a:rPr>
              <a:t>pruebas</a:t>
            </a:r>
            <a:r>
              <a:rPr lang="en-US" sz="1700" dirty="0">
                <a:solidFill>
                  <a:srgbClr val="49495A"/>
                </a:solidFill>
                <a:latin typeface="Open Sans" pitchFamily="34" charset="0"/>
                <a:ea typeface="Open Sans" pitchFamily="34" charset="-122"/>
                <a:cs typeface="Open Sans" pitchFamily="34" charset="-120"/>
              </a:rPr>
              <a:t> </a:t>
            </a:r>
            <a:r>
              <a:rPr lang="en-US" sz="1700" dirty="0" err="1">
                <a:solidFill>
                  <a:srgbClr val="49495A"/>
                </a:solidFill>
                <a:latin typeface="Open Sans" pitchFamily="34" charset="0"/>
                <a:ea typeface="Open Sans" pitchFamily="34" charset="-122"/>
                <a:cs typeface="Open Sans" pitchFamily="34" charset="-120"/>
              </a:rPr>
              <a:t>exhaustivas</a:t>
            </a:r>
            <a:r>
              <a:rPr lang="en-US" sz="1700" dirty="0">
                <a:solidFill>
                  <a:srgbClr val="49495A"/>
                </a:solidFill>
                <a:latin typeface="Open Sans" pitchFamily="34" charset="0"/>
                <a:ea typeface="Open Sans" pitchFamily="34" charset="-122"/>
                <a:cs typeface="Open Sans" pitchFamily="34" charset="-120"/>
              </a:rPr>
              <a:t> e </a:t>
            </a:r>
          </a:p>
          <a:p>
            <a:pPr marL="0" indent="0" algn="l">
              <a:lnSpc>
                <a:spcPts val="2000"/>
              </a:lnSpc>
              <a:buNone/>
            </a:pPr>
            <a:r>
              <a:rPr lang="en-US" sz="1700" dirty="0" err="1">
                <a:solidFill>
                  <a:srgbClr val="49495A"/>
                </a:solidFill>
                <a:latin typeface="Open Sans" pitchFamily="34" charset="0"/>
                <a:ea typeface="Open Sans" pitchFamily="34" charset="-122"/>
                <a:cs typeface="Open Sans" pitchFamily="34" charset="-120"/>
              </a:rPr>
              <a:t>integración</a:t>
            </a:r>
            <a:r>
              <a:rPr lang="en-US" sz="1700" dirty="0">
                <a:solidFill>
                  <a:srgbClr val="49495A"/>
                </a:solidFill>
                <a:latin typeface="Open Sans" pitchFamily="34" charset="0"/>
                <a:ea typeface="Open Sans" pitchFamily="34" charset="-122"/>
                <a:cs typeface="Open Sans" pitchFamily="34" charset="-120"/>
              </a:rPr>
              <a:t> continua.</a:t>
            </a:r>
            <a:endParaRPr lang="en-US" sz="1700" dirty="0"/>
          </a:p>
        </p:txBody>
      </p:sp>
      <p:sp>
        <p:nvSpPr>
          <p:cNvPr id="10" name="Shape 8"/>
          <p:cNvSpPr/>
          <p:nvPr/>
        </p:nvSpPr>
        <p:spPr>
          <a:xfrm>
            <a:off x="835066" y="6538568"/>
            <a:ext cx="4800560" cy="95091"/>
          </a:xfrm>
          <a:prstGeom prst="roundRect">
            <a:avLst>
              <a:gd name="adj" fmla="val 15007"/>
            </a:avLst>
          </a:prstGeom>
          <a:solidFill>
            <a:srgbClr val="EAE8F3"/>
          </a:solidFill>
          <a:ln/>
        </p:spPr>
        <p:txBody>
          <a:bodyPr/>
          <a:lstStyle/>
          <a:p>
            <a:endParaRPr lang="es-CL"/>
          </a:p>
        </p:txBody>
      </p:sp>
      <p:sp>
        <p:nvSpPr>
          <p:cNvPr id="11" name="Text 9"/>
          <p:cNvSpPr/>
          <p:nvPr/>
        </p:nvSpPr>
        <p:spPr>
          <a:xfrm>
            <a:off x="993775" y="6792489"/>
            <a:ext cx="1984653" cy="248007"/>
          </a:xfrm>
          <a:prstGeom prst="rect">
            <a:avLst/>
          </a:prstGeom>
          <a:noFill/>
          <a:ln/>
        </p:spPr>
        <p:txBody>
          <a:bodyPr wrap="none" lIns="0" tIns="0" rIns="0" bIns="0" rtlCol="0" anchor="t"/>
          <a:lstStyle/>
          <a:p>
            <a:pPr marL="0" indent="0" algn="l">
              <a:lnSpc>
                <a:spcPts val="1950"/>
              </a:lnSpc>
              <a:buNone/>
            </a:pPr>
            <a:r>
              <a:rPr lang="en-US" sz="1700" dirty="0">
                <a:solidFill>
                  <a:srgbClr val="49495A"/>
                </a:solidFill>
                <a:latin typeface="Libre Baskerville" pitchFamily="34" charset="0"/>
                <a:ea typeface="Libre Baskerville" pitchFamily="34" charset="-122"/>
                <a:cs typeface="Libre Baskerville" pitchFamily="34" charset="-120"/>
              </a:rPr>
              <a:t>Sprint 5:</a:t>
            </a:r>
            <a:endParaRPr lang="en-US" sz="1700" dirty="0"/>
          </a:p>
        </p:txBody>
      </p:sp>
      <p:sp>
        <p:nvSpPr>
          <p:cNvPr id="12" name="Text 10"/>
          <p:cNvSpPr/>
          <p:nvPr/>
        </p:nvSpPr>
        <p:spPr>
          <a:xfrm>
            <a:off x="993775" y="7135746"/>
            <a:ext cx="3878223" cy="254079"/>
          </a:xfrm>
          <a:prstGeom prst="rect">
            <a:avLst/>
          </a:prstGeom>
          <a:noFill/>
          <a:ln/>
        </p:spPr>
        <p:txBody>
          <a:bodyPr wrap="none" lIns="0" tIns="0" rIns="0" bIns="0" rtlCol="0" anchor="t"/>
          <a:lstStyle/>
          <a:p>
            <a:pPr marL="0" indent="0" algn="l">
              <a:lnSpc>
                <a:spcPts val="2000"/>
              </a:lnSpc>
              <a:buNone/>
            </a:pPr>
            <a:r>
              <a:rPr lang="en-US" sz="1700" dirty="0">
                <a:solidFill>
                  <a:srgbClr val="49495A"/>
                </a:solidFill>
                <a:latin typeface="Open Sans" pitchFamily="34" charset="0"/>
                <a:ea typeface="Open Sans" pitchFamily="34" charset="-122"/>
                <a:cs typeface="Open Sans" pitchFamily="34" charset="-120"/>
              </a:rPr>
              <a:t>Despliegue a </a:t>
            </a:r>
            <a:r>
              <a:rPr lang="en-US" sz="1700" dirty="0" err="1">
                <a:solidFill>
                  <a:srgbClr val="49495A"/>
                </a:solidFill>
                <a:latin typeface="Open Sans" pitchFamily="34" charset="0"/>
                <a:ea typeface="Open Sans" pitchFamily="34" charset="-122"/>
                <a:cs typeface="Open Sans" pitchFamily="34" charset="-120"/>
              </a:rPr>
              <a:t>producción</a:t>
            </a:r>
            <a:r>
              <a:rPr lang="en-US" sz="1700" dirty="0">
                <a:solidFill>
                  <a:srgbClr val="49495A"/>
                </a:solidFill>
                <a:latin typeface="Open Sans" pitchFamily="34" charset="0"/>
                <a:ea typeface="Open Sans" pitchFamily="34" charset="-122"/>
                <a:cs typeface="Open Sans" pitchFamily="34" charset="-120"/>
              </a:rPr>
              <a:t> y cierre del Proyecto.</a:t>
            </a:r>
            <a:endParaRPr lang="en-US" sz="1700" dirty="0"/>
          </a:p>
        </p:txBody>
      </p:sp>
      <p:sp>
        <p:nvSpPr>
          <p:cNvPr id="13" name="Text 11"/>
          <p:cNvSpPr/>
          <p:nvPr/>
        </p:nvSpPr>
        <p:spPr>
          <a:xfrm>
            <a:off x="358816" y="1543456"/>
            <a:ext cx="6623010" cy="621030"/>
          </a:xfrm>
          <a:prstGeom prst="rect">
            <a:avLst/>
          </a:prstGeom>
          <a:noFill/>
          <a:ln/>
        </p:spPr>
        <p:txBody>
          <a:bodyPr wrap="none" lIns="0" tIns="0" rIns="0" bIns="0" rtlCol="0" anchor="t"/>
          <a:lstStyle/>
          <a:p>
            <a:pPr marL="0" indent="0" algn="l">
              <a:lnSpc>
                <a:spcPts val="2000"/>
              </a:lnSpc>
              <a:buNone/>
            </a:pPr>
            <a:r>
              <a:rPr lang="en-US" sz="1700" dirty="0">
                <a:solidFill>
                  <a:srgbClr val="49495A"/>
                </a:solidFill>
                <a:latin typeface="Open Sans" pitchFamily="34" charset="0"/>
                <a:ea typeface="Open Sans" pitchFamily="34" charset="-122"/>
                <a:cs typeface="Open Sans" pitchFamily="34" charset="-120"/>
              </a:rPr>
              <a:t>Las tareas se gestionaron eficazmente mediante Trello, donde se definió un </a:t>
            </a:r>
          </a:p>
          <a:p>
            <a:pPr marL="0" indent="0" algn="l">
              <a:lnSpc>
                <a:spcPts val="2000"/>
              </a:lnSpc>
              <a:buNone/>
            </a:pPr>
            <a:r>
              <a:rPr lang="en-US" sz="1700" dirty="0">
                <a:solidFill>
                  <a:srgbClr val="49495A"/>
                </a:solidFill>
                <a:latin typeface="Open Sans" pitchFamily="34" charset="0"/>
                <a:ea typeface="Open Sans" pitchFamily="34" charset="-122"/>
                <a:cs typeface="Open Sans" pitchFamily="34" charset="-120"/>
              </a:rPr>
              <a:t>product backlog detallado, </a:t>
            </a:r>
            <a:r>
              <a:rPr lang="en-US" sz="1700" dirty="0" err="1">
                <a:solidFill>
                  <a:srgbClr val="49495A"/>
                </a:solidFill>
                <a:latin typeface="Open Sans" pitchFamily="34" charset="0"/>
                <a:ea typeface="Open Sans" pitchFamily="34" charset="-122"/>
                <a:cs typeface="Open Sans" pitchFamily="34" charset="-120"/>
              </a:rPr>
              <a:t>tareas</a:t>
            </a:r>
            <a:r>
              <a:rPr lang="en-US" sz="1700" dirty="0">
                <a:solidFill>
                  <a:srgbClr val="49495A"/>
                </a:solidFill>
                <a:latin typeface="Open Sans" pitchFamily="34" charset="0"/>
                <a:ea typeface="Open Sans" pitchFamily="34" charset="-122"/>
                <a:cs typeface="Open Sans" pitchFamily="34" charset="-120"/>
              </a:rPr>
              <a:t> por sprint y un seguimiento constante de los avances.</a:t>
            </a:r>
            <a:endParaRPr lang="en-US" sz="1700" dirty="0"/>
          </a:p>
        </p:txBody>
      </p:sp>
      <p:pic>
        <p:nvPicPr>
          <p:cNvPr id="27" name="Picture 2" descr="Logotipo&#10;&#10;El contenido generado por IA puede ser incorrecto.">
            <a:extLst>
              <a:ext uri="{FF2B5EF4-FFF2-40B4-BE49-F238E27FC236}">
                <a16:creationId xmlns:a16="http://schemas.microsoft.com/office/drawing/2014/main" id="{E7C14182-8371-08DD-190C-366F3ACDB98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786777" y="14560"/>
            <a:ext cx="2843623" cy="69668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BLOG - 60 - Gestion Agil de Proyectos_Diagrama">
            <a:extLst>
              <a:ext uri="{FF2B5EF4-FFF2-40B4-BE49-F238E27FC236}">
                <a16:creationId xmlns:a16="http://schemas.microsoft.com/office/drawing/2014/main" id="{BB074765-6F8B-66D9-42C4-0AA0F3EA44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5803" y="3280057"/>
            <a:ext cx="5327432" cy="3759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32" name="Tabla 31">
            <a:extLst>
              <a:ext uri="{FF2B5EF4-FFF2-40B4-BE49-F238E27FC236}">
                <a16:creationId xmlns:a16="http://schemas.microsoft.com/office/drawing/2014/main" id="{C0D6CEC9-B2EC-674F-47F7-F1A1FD04B54B}"/>
              </a:ext>
            </a:extLst>
          </p:cNvPr>
          <p:cNvGraphicFramePr>
            <a:graphicFrameLocks noGrp="1"/>
          </p:cNvGraphicFramePr>
          <p:nvPr>
            <p:extLst>
              <p:ext uri="{D42A27DB-BD31-4B8C-83A1-F6EECF244321}">
                <p14:modId xmlns:p14="http://schemas.microsoft.com/office/powerpoint/2010/main" val="596241613"/>
              </p:ext>
            </p:extLst>
          </p:nvPr>
        </p:nvGraphicFramePr>
        <p:xfrm>
          <a:off x="297165" y="2196629"/>
          <a:ext cx="8504238" cy="1404660"/>
        </p:xfrm>
        <a:graphic>
          <a:graphicData uri="http://schemas.openxmlformats.org/drawingml/2006/table">
            <a:tbl>
              <a:tblPr/>
              <a:tblGrid>
                <a:gridCol w="1511300">
                  <a:extLst>
                    <a:ext uri="{9D8B030D-6E8A-4147-A177-3AD203B41FA5}">
                      <a16:colId xmlns:a16="http://schemas.microsoft.com/office/drawing/2014/main" val="2727223636"/>
                    </a:ext>
                  </a:extLst>
                </a:gridCol>
                <a:gridCol w="2082800">
                  <a:extLst>
                    <a:ext uri="{9D8B030D-6E8A-4147-A177-3AD203B41FA5}">
                      <a16:colId xmlns:a16="http://schemas.microsoft.com/office/drawing/2014/main" val="3076597510"/>
                    </a:ext>
                  </a:extLst>
                </a:gridCol>
                <a:gridCol w="4910138">
                  <a:extLst>
                    <a:ext uri="{9D8B030D-6E8A-4147-A177-3AD203B41FA5}">
                      <a16:colId xmlns:a16="http://schemas.microsoft.com/office/drawing/2014/main" val="1845562784"/>
                    </a:ext>
                  </a:extLst>
                </a:gridCol>
              </a:tblGrid>
              <a:tr h="468220">
                <a:tc>
                  <a:txBody>
                    <a:bodyPr/>
                    <a:lstStyle/>
                    <a:p>
                      <a:pPr algn="ctr" fontAlgn="b"/>
                      <a:r>
                        <a:rPr lang="es-CL" sz="1700" b="0" i="0" u="none" strike="noStrike" dirty="0">
                          <a:solidFill>
                            <a:srgbClr val="000000"/>
                          </a:solidFill>
                          <a:effectLst/>
                          <a:latin typeface="Aptos Narrow" panose="020B0004020202020204" pitchFamily="34" charset="0"/>
                        </a:rPr>
                        <a:t>Scrum Master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s-CL" sz="1700" b="0" i="0" u="none" strike="noStrike" dirty="0">
                          <a:solidFill>
                            <a:srgbClr val="000000"/>
                          </a:solidFill>
                          <a:effectLst/>
                          <a:latin typeface="Aptos Narrow" panose="020B0004020202020204" pitchFamily="34" charset="0"/>
                        </a:rPr>
                        <a:t>Ruben Mansilla Villena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s-CL" sz="1700" b="0" i="0" u="none" strike="noStrike">
                          <a:solidFill>
                            <a:srgbClr val="000000"/>
                          </a:solidFill>
                          <a:effectLst/>
                          <a:latin typeface="Aptos Narrow" panose="020B0004020202020204" pitchFamily="34" charset="0"/>
                        </a:rPr>
                        <a:t>Facilita ceremonias Scrum y resuelve impedimentos.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90871963"/>
                  </a:ext>
                </a:extLst>
              </a:tr>
              <a:tr h="468220">
                <a:tc>
                  <a:txBody>
                    <a:bodyPr/>
                    <a:lstStyle/>
                    <a:p>
                      <a:pPr algn="ctr" fontAlgn="b"/>
                      <a:r>
                        <a:rPr lang="es-CL" sz="1700" b="0" i="0" u="none" strike="noStrike">
                          <a:solidFill>
                            <a:srgbClr val="000000"/>
                          </a:solidFill>
                          <a:effectLst/>
                          <a:latin typeface="Aptos Narrow" panose="020B0004020202020204" pitchFamily="34" charset="0"/>
                        </a:rPr>
                        <a:t>Product Owner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s-CL" sz="1700" b="0" i="0" u="none" strike="noStrike">
                          <a:solidFill>
                            <a:srgbClr val="000000"/>
                          </a:solidFill>
                          <a:effectLst/>
                          <a:latin typeface="Aptos Narrow" panose="020B0004020202020204" pitchFamily="34" charset="0"/>
                        </a:rPr>
                        <a:t>Ruben Mansilla Villena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s-ES" sz="1700" b="0" i="0" u="none" strike="noStrike" dirty="0">
                          <a:solidFill>
                            <a:srgbClr val="000000"/>
                          </a:solidFill>
                          <a:effectLst/>
                          <a:latin typeface="Aptos Narrow" panose="020B0004020202020204" pitchFamily="34" charset="0"/>
                        </a:rPr>
                        <a:t>Define requisitos, prioriza backlog y valida entregables.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895415475"/>
                  </a:ext>
                </a:extLst>
              </a:tr>
              <a:tr h="468220">
                <a:tc>
                  <a:txBody>
                    <a:bodyPr/>
                    <a:lstStyle/>
                    <a:p>
                      <a:pPr algn="ctr" fontAlgn="b"/>
                      <a:r>
                        <a:rPr lang="es-CL" sz="1700" b="0" i="0" u="none" strike="noStrike" dirty="0" err="1">
                          <a:solidFill>
                            <a:srgbClr val="000000"/>
                          </a:solidFill>
                          <a:effectLst/>
                          <a:latin typeface="Aptos Narrow" panose="020B0004020202020204" pitchFamily="34" charset="0"/>
                        </a:rPr>
                        <a:t>Team</a:t>
                      </a:r>
                      <a:r>
                        <a:rPr lang="es-CL" sz="1700" b="0" i="0" u="none" strike="noStrike" dirty="0">
                          <a:solidFill>
                            <a:srgbClr val="000000"/>
                          </a:solidFill>
                          <a:effectLst/>
                          <a:latin typeface="Aptos Narrow" panose="020B0004020202020204" pitchFamily="34" charset="0"/>
                        </a:rPr>
                        <a:t> Scrum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s-CL" sz="1700" b="0" i="0" u="none" strike="noStrike">
                          <a:solidFill>
                            <a:srgbClr val="000000"/>
                          </a:solidFill>
                          <a:effectLst/>
                          <a:latin typeface="Aptos Narrow" panose="020B0004020202020204" pitchFamily="34" charset="0"/>
                        </a:rPr>
                        <a:t>Ruben Mansilla Villena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s-CL" sz="1700" b="0" i="0" u="none" strike="noStrike" dirty="0">
                          <a:solidFill>
                            <a:srgbClr val="000000"/>
                          </a:solidFill>
                          <a:effectLst/>
                          <a:latin typeface="Aptos Narrow" panose="020B0004020202020204" pitchFamily="34" charset="0"/>
                        </a:rPr>
                        <a:t>Desarrollo de software (Front-</a:t>
                      </a:r>
                      <a:r>
                        <a:rPr lang="es-CL" sz="1700" b="0" i="0" u="none" strike="noStrike" dirty="0" err="1">
                          <a:solidFill>
                            <a:srgbClr val="000000"/>
                          </a:solidFill>
                          <a:effectLst/>
                          <a:latin typeface="Aptos Narrow" panose="020B0004020202020204" pitchFamily="34" charset="0"/>
                        </a:rPr>
                        <a:t>End</a:t>
                      </a:r>
                      <a:r>
                        <a:rPr lang="es-CL" sz="1700" b="0" i="0" u="none" strike="noStrike" dirty="0">
                          <a:solidFill>
                            <a:srgbClr val="000000"/>
                          </a:solidFill>
                          <a:effectLst/>
                          <a:latin typeface="Aptos Narrow" panose="020B0004020202020204" pitchFamily="34" charset="0"/>
                        </a:rPr>
                        <a:t>, Back-</a:t>
                      </a:r>
                      <a:r>
                        <a:rPr lang="es-CL" sz="1700" b="0" i="0" u="none" strike="noStrike" dirty="0" err="1">
                          <a:solidFill>
                            <a:srgbClr val="000000"/>
                          </a:solidFill>
                          <a:effectLst/>
                          <a:latin typeface="Aptos Narrow" panose="020B0004020202020204" pitchFamily="34" charset="0"/>
                        </a:rPr>
                        <a:t>End</a:t>
                      </a:r>
                      <a:r>
                        <a:rPr lang="es-CL" sz="1700" b="0" i="0" u="none" strike="noStrike" dirty="0">
                          <a:solidFill>
                            <a:srgbClr val="000000"/>
                          </a:solidFill>
                          <a:effectLst/>
                          <a:latin typeface="Aptos Narrow" panose="020B0004020202020204" pitchFamily="34" charset="0"/>
                        </a:rPr>
                        <a:t>, BD).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58391470"/>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857250"/>
            <a:ext cx="4865727" cy="460772"/>
          </a:xfrm>
          <a:prstGeom prst="rect">
            <a:avLst/>
          </a:prstGeom>
          <a:noFill/>
          <a:ln/>
        </p:spPr>
        <p:txBody>
          <a:bodyPr wrap="none" lIns="0" tIns="0" rIns="0" bIns="0" rtlCol="0" anchor="t"/>
          <a:lstStyle/>
          <a:p>
            <a:pPr marL="0" indent="0" algn="l">
              <a:lnSpc>
                <a:spcPts val="3600"/>
              </a:lnSpc>
              <a:buNone/>
            </a:pPr>
            <a:r>
              <a:rPr lang="en-US" sz="4450" dirty="0" err="1">
                <a:solidFill>
                  <a:srgbClr val="1551A4"/>
                </a:solidFill>
                <a:latin typeface="Libre Baskerville" pitchFamily="34" charset="0"/>
              </a:rPr>
              <a:t>Cronograma</a:t>
            </a:r>
            <a:r>
              <a:rPr lang="en-US" sz="4450" dirty="0">
                <a:solidFill>
                  <a:srgbClr val="1551A4"/>
                </a:solidFill>
                <a:latin typeface="Libre Baskerville" pitchFamily="34" charset="0"/>
              </a:rPr>
              <a:t> del Proyecto</a:t>
            </a:r>
          </a:p>
        </p:txBody>
      </p:sp>
      <p:sp>
        <p:nvSpPr>
          <p:cNvPr id="3" name="Text 1"/>
          <p:cNvSpPr/>
          <p:nvPr/>
        </p:nvSpPr>
        <p:spPr>
          <a:xfrm>
            <a:off x="793790" y="1539121"/>
            <a:ext cx="13042821" cy="885580"/>
          </a:xfrm>
          <a:prstGeom prst="rect">
            <a:avLst/>
          </a:prstGeom>
          <a:noFill/>
          <a:ln/>
        </p:spPr>
        <p:txBody>
          <a:bodyPr wrap="none" lIns="0" tIns="0" rIns="0" bIns="0" rtlCol="0" anchor="t"/>
          <a:lstStyle/>
          <a:p>
            <a:pPr marL="0" indent="0" algn="l">
              <a:buNone/>
            </a:pPr>
            <a:r>
              <a:rPr lang="en-US" dirty="0">
                <a:solidFill>
                  <a:srgbClr val="49495A"/>
                </a:solidFill>
                <a:latin typeface="Open Sans" pitchFamily="34" charset="0"/>
                <a:ea typeface="Open Sans" pitchFamily="34" charset="-122"/>
                <a:cs typeface="Open Sans" pitchFamily="34" charset="-120"/>
              </a:rPr>
              <a:t>El siguiente cronograma detalla las fases clave y los hitos planificados para el desarrollo del proyecto "Byte &amp; Beat", </a:t>
            </a:r>
          </a:p>
          <a:p>
            <a:pPr marL="0" indent="0" algn="l">
              <a:buNone/>
            </a:pPr>
            <a:r>
              <a:rPr lang="en-US" dirty="0" err="1">
                <a:solidFill>
                  <a:srgbClr val="49495A"/>
                </a:solidFill>
                <a:latin typeface="Open Sans" pitchFamily="34" charset="0"/>
                <a:ea typeface="Open Sans" pitchFamily="34" charset="-122"/>
                <a:cs typeface="Open Sans" pitchFamily="34" charset="-120"/>
              </a:rPr>
              <a:t>asegurando</a:t>
            </a:r>
            <a:r>
              <a:rPr lang="en-US" dirty="0">
                <a:solidFill>
                  <a:srgbClr val="49495A"/>
                </a:solidFill>
                <a:latin typeface="Open Sans" pitchFamily="34" charset="0"/>
                <a:ea typeface="Open Sans" pitchFamily="34" charset="-122"/>
                <a:cs typeface="Open Sans" pitchFamily="34" charset="-120"/>
              </a:rPr>
              <a:t> una ejecución organizada y eficiente de cada Sprint.</a:t>
            </a:r>
            <a:endParaRPr lang="en-US" dirty="0"/>
          </a:p>
        </p:txBody>
      </p:sp>
      <p:pic>
        <p:nvPicPr>
          <p:cNvPr id="4" name="Image 0" descr="preencoded.png"/>
          <p:cNvPicPr>
            <a:picLocks noChangeAspect="1"/>
          </p:cNvPicPr>
          <p:nvPr/>
        </p:nvPicPr>
        <p:blipFill>
          <a:blip r:embed="rId3"/>
          <a:stretch>
            <a:fillRect/>
          </a:stretch>
        </p:blipFill>
        <p:spPr>
          <a:xfrm>
            <a:off x="679488" y="2349501"/>
            <a:ext cx="12757111" cy="5568950"/>
          </a:xfrm>
          <a:prstGeom prst="rect">
            <a:avLst/>
          </a:prstGeom>
        </p:spPr>
      </p:pic>
      <p:pic>
        <p:nvPicPr>
          <p:cNvPr id="6" name="Picture 2" descr="Logotipo&#10;&#10;El contenido generado por IA puede ser incorrecto.">
            <a:extLst>
              <a:ext uri="{FF2B5EF4-FFF2-40B4-BE49-F238E27FC236}">
                <a16:creationId xmlns:a16="http://schemas.microsoft.com/office/drawing/2014/main" id="{290EC64B-1679-98C6-AD7F-2F02A26D04F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1786777" y="14560"/>
            <a:ext cx="2843623" cy="6966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673775"/>
            <a:ext cx="5954197" cy="566976"/>
          </a:xfrm>
          <a:prstGeom prst="rect">
            <a:avLst/>
          </a:prstGeom>
          <a:noFill/>
          <a:ln/>
        </p:spPr>
        <p:txBody>
          <a:bodyPr wrap="none" lIns="0" tIns="0" rIns="0" bIns="0" rtlCol="0" anchor="t"/>
          <a:lstStyle/>
          <a:p>
            <a:pPr marL="0" indent="0" algn="l">
              <a:lnSpc>
                <a:spcPts val="4450"/>
              </a:lnSpc>
              <a:buNone/>
            </a:pPr>
            <a:r>
              <a:rPr lang="en-US" sz="4450" dirty="0" err="1">
                <a:solidFill>
                  <a:srgbClr val="1551A4"/>
                </a:solidFill>
                <a:latin typeface="Libre Baskerville" pitchFamily="34" charset="0"/>
              </a:rPr>
              <a:t>Arquitectura</a:t>
            </a:r>
            <a:r>
              <a:rPr lang="en-US" sz="4450" dirty="0">
                <a:solidFill>
                  <a:srgbClr val="1551A4"/>
                </a:solidFill>
                <a:latin typeface="Libre Baskerville" pitchFamily="34" charset="0"/>
              </a:rPr>
              <a:t> del Software</a:t>
            </a:r>
          </a:p>
        </p:txBody>
      </p:sp>
      <p:sp>
        <p:nvSpPr>
          <p:cNvPr id="3" name="Text 1"/>
          <p:cNvSpPr/>
          <p:nvPr/>
        </p:nvSpPr>
        <p:spPr>
          <a:xfrm>
            <a:off x="793791" y="1603653"/>
            <a:ext cx="5454610" cy="2180947"/>
          </a:xfrm>
          <a:prstGeom prst="rect">
            <a:avLst/>
          </a:prstGeom>
          <a:noFill/>
          <a:ln/>
        </p:spPr>
        <p:txBody>
          <a:bodyPr wrap="square" lIns="0" tIns="0" rIns="0" bIns="0" rtlCol="0" anchor="t"/>
          <a:lstStyle/>
          <a:p>
            <a:pPr marL="0" indent="0" algn="l">
              <a:lnSpc>
                <a:spcPts val="2250"/>
              </a:lnSpc>
              <a:buNone/>
            </a:pPr>
            <a:r>
              <a:rPr lang="en-US" sz="1700" dirty="0">
                <a:solidFill>
                  <a:srgbClr val="49495A"/>
                </a:solidFill>
                <a:latin typeface="Open Sans" pitchFamily="34" charset="0"/>
                <a:ea typeface="Open Sans" pitchFamily="34" charset="-122"/>
                <a:cs typeface="Open Sans" pitchFamily="34" charset="-120"/>
              </a:rPr>
              <a:t>Para el backend, implementaremos el patrón Modelo-Vista-Template (MVT), nativo de Django. Esta elección se fundamenta en su capacidad para separar claramente la lógica de negocio, las rutas y la estructura de datos, promoviendo un desarrollo estructurado y mantenible.</a:t>
            </a:r>
            <a:endParaRPr lang="en-US" sz="1700" dirty="0"/>
          </a:p>
        </p:txBody>
      </p:sp>
      <p:pic>
        <p:nvPicPr>
          <p:cNvPr id="4" name="Image 0" descr="preencoded.png"/>
          <p:cNvPicPr>
            <a:picLocks noChangeAspect="1"/>
          </p:cNvPicPr>
          <p:nvPr/>
        </p:nvPicPr>
        <p:blipFill>
          <a:blip r:embed="rId3"/>
          <a:stretch>
            <a:fillRect/>
          </a:stretch>
        </p:blipFill>
        <p:spPr>
          <a:xfrm>
            <a:off x="7573843" y="2026801"/>
            <a:ext cx="6612017" cy="34712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 2"/>
          <p:cNvSpPr/>
          <p:nvPr/>
        </p:nvSpPr>
        <p:spPr>
          <a:xfrm>
            <a:off x="444540" y="4445002"/>
            <a:ext cx="7010359" cy="3110824"/>
          </a:xfrm>
          <a:prstGeom prst="rect">
            <a:avLst/>
          </a:prstGeom>
          <a:noFill/>
          <a:ln/>
        </p:spPr>
        <p:txBody>
          <a:bodyPr wrap="none" lIns="0" tIns="0" rIns="0" bIns="0" rtlCol="0" anchor="t"/>
          <a:lstStyle/>
          <a:p>
            <a:pPr marL="0" indent="0" algn="l">
              <a:lnSpc>
                <a:spcPts val="2250"/>
              </a:lnSpc>
              <a:buNone/>
            </a:pPr>
            <a:r>
              <a:rPr lang="en-US" sz="1700" b="1" dirty="0" err="1">
                <a:solidFill>
                  <a:srgbClr val="49495A"/>
                </a:solidFill>
                <a:latin typeface="Open Sans" pitchFamily="34" charset="0"/>
                <a:ea typeface="Open Sans" pitchFamily="34" charset="-122"/>
                <a:cs typeface="Open Sans" pitchFamily="34" charset="-120"/>
              </a:rPr>
              <a:t>Ventajas</a:t>
            </a:r>
            <a:r>
              <a:rPr lang="en-US" sz="1700" b="1" dirty="0">
                <a:solidFill>
                  <a:srgbClr val="49495A"/>
                </a:solidFill>
                <a:latin typeface="Open Sans" pitchFamily="34" charset="0"/>
                <a:ea typeface="Open Sans" pitchFamily="34" charset="-122"/>
                <a:cs typeface="Open Sans" pitchFamily="34" charset="-120"/>
              </a:rPr>
              <a:t> de la </a:t>
            </a:r>
            <a:r>
              <a:rPr lang="en-US" sz="1700" b="1" dirty="0" err="1">
                <a:solidFill>
                  <a:srgbClr val="49495A"/>
                </a:solidFill>
                <a:latin typeface="Open Sans" pitchFamily="34" charset="0"/>
                <a:ea typeface="Open Sans" pitchFamily="34" charset="-122"/>
                <a:cs typeface="Open Sans" pitchFamily="34" charset="-120"/>
              </a:rPr>
              <a:t>arquitectura</a:t>
            </a:r>
            <a:r>
              <a:rPr lang="en-US" sz="1700" b="1" dirty="0">
                <a:solidFill>
                  <a:srgbClr val="49495A"/>
                </a:solidFill>
                <a:latin typeface="Open Sans" pitchFamily="34" charset="0"/>
                <a:ea typeface="Open Sans" pitchFamily="34" charset="-122"/>
                <a:cs typeface="Open Sans" pitchFamily="34" charset="-120"/>
              </a:rPr>
              <a:t> MVT:</a:t>
            </a:r>
          </a:p>
          <a:p>
            <a:pPr marL="0" indent="0" algn="l">
              <a:lnSpc>
                <a:spcPts val="2250"/>
              </a:lnSpc>
              <a:buNone/>
            </a:pPr>
            <a:endParaRPr lang="en-US" sz="1700" b="1" dirty="0">
              <a:solidFill>
                <a:srgbClr val="49495A"/>
              </a:solidFill>
              <a:latin typeface="Open Sans" pitchFamily="34" charset="0"/>
              <a:ea typeface="Open Sans" pitchFamily="34" charset="-122"/>
              <a:cs typeface="Open Sans" pitchFamily="34" charset="-120"/>
            </a:endParaRPr>
          </a:p>
          <a:p>
            <a:pPr marL="285750" indent="-285750">
              <a:lnSpc>
                <a:spcPts val="2250"/>
              </a:lnSpc>
              <a:buFont typeface="Arial" panose="020B0604020202020204" pitchFamily="34" charset="0"/>
              <a:buChar char="•"/>
            </a:pPr>
            <a:r>
              <a:rPr lang="en-US" sz="1700" b="1" dirty="0">
                <a:solidFill>
                  <a:srgbClr val="49495A"/>
                </a:solidFill>
                <a:latin typeface="Open Sans" pitchFamily="34" charset="0"/>
                <a:ea typeface="Open Sans" pitchFamily="34" charset="-122"/>
                <a:cs typeface="Open Sans" pitchFamily="34" charset="-120"/>
              </a:rPr>
              <a:t>Desarrollo modular: </a:t>
            </a:r>
            <a:r>
              <a:rPr lang="en-US" sz="1700" dirty="0" err="1">
                <a:solidFill>
                  <a:srgbClr val="49495A"/>
                </a:solidFill>
                <a:latin typeface="Open Sans" pitchFamily="34" charset="0"/>
                <a:ea typeface="Open Sans" pitchFamily="34" charset="-122"/>
                <a:cs typeface="Open Sans" pitchFamily="34" charset="-120"/>
              </a:rPr>
              <a:t>Facilita</a:t>
            </a:r>
            <a:r>
              <a:rPr lang="en-US" sz="1700" dirty="0">
                <a:solidFill>
                  <a:srgbClr val="49495A"/>
                </a:solidFill>
                <a:latin typeface="Open Sans" pitchFamily="34" charset="0"/>
                <a:ea typeface="Open Sans" pitchFamily="34" charset="-122"/>
                <a:cs typeface="Open Sans" pitchFamily="34" charset="-120"/>
              </a:rPr>
              <a:t> la </a:t>
            </a:r>
            <a:r>
              <a:rPr lang="en-US" sz="1700" dirty="0" err="1">
                <a:solidFill>
                  <a:srgbClr val="49495A"/>
                </a:solidFill>
                <a:latin typeface="Open Sans" pitchFamily="34" charset="0"/>
                <a:ea typeface="Open Sans" pitchFamily="34" charset="-122"/>
                <a:cs typeface="Open Sans" pitchFamily="34" charset="-120"/>
              </a:rPr>
              <a:t>separación</a:t>
            </a:r>
            <a:r>
              <a:rPr lang="en-US" sz="1700" dirty="0">
                <a:solidFill>
                  <a:srgbClr val="49495A"/>
                </a:solidFill>
                <a:latin typeface="Open Sans" pitchFamily="34" charset="0"/>
                <a:ea typeface="Open Sans" pitchFamily="34" charset="-122"/>
                <a:cs typeface="Open Sans" pitchFamily="34" charset="-120"/>
              </a:rPr>
              <a:t> de </a:t>
            </a:r>
            <a:br>
              <a:rPr lang="en-US" sz="1700" dirty="0">
                <a:solidFill>
                  <a:srgbClr val="49495A"/>
                </a:solidFill>
                <a:latin typeface="Open Sans" pitchFamily="34" charset="0"/>
                <a:ea typeface="Open Sans" pitchFamily="34" charset="-122"/>
                <a:cs typeface="Open Sans" pitchFamily="34" charset="-120"/>
              </a:rPr>
            </a:br>
            <a:r>
              <a:rPr lang="en-US" sz="1700" dirty="0" err="1">
                <a:solidFill>
                  <a:srgbClr val="49495A"/>
                </a:solidFill>
                <a:latin typeface="Open Sans" pitchFamily="34" charset="0"/>
                <a:ea typeface="Open Sans" pitchFamily="34" charset="-122"/>
                <a:cs typeface="Open Sans" pitchFamily="34" charset="-120"/>
              </a:rPr>
              <a:t>responsabilidades</a:t>
            </a:r>
            <a:r>
              <a:rPr lang="en-US" sz="1700" dirty="0">
                <a:solidFill>
                  <a:srgbClr val="49495A"/>
                </a:solidFill>
                <a:latin typeface="Open Sans" pitchFamily="34" charset="0"/>
                <a:ea typeface="Open Sans" pitchFamily="34" charset="-122"/>
                <a:cs typeface="Open Sans" pitchFamily="34" charset="-120"/>
              </a:rPr>
              <a:t> y </a:t>
            </a:r>
            <a:r>
              <a:rPr lang="en-US" sz="1700" dirty="0" err="1">
                <a:solidFill>
                  <a:srgbClr val="49495A"/>
                </a:solidFill>
                <a:latin typeface="Open Sans" pitchFamily="34" charset="0"/>
                <a:ea typeface="Open Sans" pitchFamily="34" charset="-122"/>
                <a:cs typeface="Open Sans" pitchFamily="34" charset="-120"/>
              </a:rPr>
              <a:t>mejora</a:t>
            </a:r>
            <a:r>
              <a:rPr lang="en-US" sz="1700" dirty="0">
                <a:solidFill>
                  <a:srgbClr val="49495A"/>
                </a:solidFill>
                <a:latin typeface="Open Sans" pitchFamily="34" charset="0"/>
                <a:ea typeface="Open Sans" pitchFamily="34" charset="-122"/>
                <a:cs typeface="Open Sans" pitchFamily="34" charset="-120"/>
              </a:rPr>
              <a:t> la </a:t>
            </a:r>
            <a:r>
              <a:rPr lang="en-US" sz="1700" dirty="0" err="1">
                <a:solidFill>
                  <a:srgbClr val="49495A"/>
                </a:solidFill>
                <a:latin typeface="Open Sans" pitchFamily="34" charset="0"/>
                <a:ea typeface="Open Sans" pitchFamily="34" charset="-122"/>
                <a:cs typeface="Open Sans" pitchFamily="34" charset="-120"/>
              </a:rPr>
              <a:t>organización</a:t>
            </a:r>
            <a:r>
              <a:rPr lang="en-US" sz="1700" dirty="0">
                <a:solidFill>
                  <a:srgbClr val="49495A"/>
                </a:solidFill>
                <a:latin typeface="Open Sans" pitchFamily="34" charset="0"/>
                <a:ea typeface="Open Sans" pitchFamily="34" charset="-122"/>
                <a:cs typeface="Open Sans" pitchFamily="34" charset="-120"/>
              </a:rPr>
              <a:t>.</a:t>
            </a:r>
          </a:p>
          <a:p>
            <a:pPr marL="285750" indent="-285750">
              <a:lnSpc>
                <a:spcPts val="2250"/>
              </a:lnSpc>
              <a:buFont typeface="Arial" panose="020B0604020202020204" pitchFamily="34" charset="0"/>
              <a:buChar char="•"/>
            </a:pPr>
            <a:r>
              <a:rPr lang="en-US" sz="1700" b="1" dirty="0" err="1">
                <a:solidFill>
                  <a:srgbClr val="49495A"/>
                </a:solidFill>
                <a:latin typeface="Open Sans" pitchFamily="34" charset="0"/>
                <a:ea typeface="Open Sans" pitchFamily="34" charset="-122"/>
                <a:cs typeface="Open Sans" pitchFamily="34" charset="-120"/>
              </a:rPr>
              <a:t>Escalabilidad</a:t>
            </a:r>
            <a:r>
              <a:rPr lang="en-US" sz="1700" b="1" dirty="0">
                <a:solidFill>
                  <a:srgbClr val="49495A"/>
                </a:solidFill>
                <a:latin typeface="Open Sans" pitchFamily="34" charset="0"/>
                <a:ea typeface="Open Sans" pitchFamily="34" charset="-122"/>
                <a:cs typeface="Open Sans" pitchFamily="34" charset="-120"/>
              </a:rPr>
              <a:t> y </a:t>
            </a:r>
            <a:r>
              <a:rPr lang="en-US" sz="1700" b="1" dirty="0" err="1">
                <a:solidFill>
                  <a:srgbClr val="49495A"/>
                </a:solidFill>
                <a:latin typeface="Open Sans" pitchFamily="34" charset="0"/>
                <a:ea typeface="Open Sans" pitchFamily="34" charset="-122"/>
                <a:cs typeface="Open Sans" pitchFamily="34" charset="-120"/>
              </a:rPr>
              <a:t>mantenimiento</a:t>
            </a:r>
            <a:r>
              <a:rPr lang="en-US" sz="1700" b="1" dirty="0">
                <a:solidFill>
                  <a:srgbClr val="49495A"/>
                </a:solidFill>
                <a:latin typeface="Open Sans" pitchFamily="34" charset="0"/>
                <a:ea typeface="Open Sans" pitchFamily="34" charset="-122"/>
                <a:cs typeface="Open Sans" pitchFamily="34" charset="-120"/>
              </a:rPr>
              <a:t>: </a:t>
            </a:r>
            <a:r>
              <a:rPr lang="en-US" sz="1700" dirty="0">
                <a:solidFill>
                  <a:srgbClr val="49495A"/>
                </a:solidFill>
                <a:latin typeface="Open Sans" pitchFamily="34" charset="0"/>
                <a:ea typeface="Open Sans" pitchFamily="34" charset="-122"/>
                <a:cs typeface="Open Sans" pitchFamily="34" charset="-120"/>
              </a:rPr>
              <a:t>Ideal para </a:t>
            </a:r>
            <a:r>
              <a:rPr lang="en-US" sz="1700" dirty="0" err="1">
                <a:solidFill>
                  <a:srgbClr val="49495A"/>
                </a:solidFill>
                <a:latin typeface="Open Sans" pitchFamily="34" charset="0"/>
                <a:ea typeface="Open Sans" pitchFamily="34" charset="-122"/>
                <a:cs typeface="Open Sans" pitchFamily="34" charset="-120"/>
              </a:rPr>
              <a:t>el</a:t>
            </a:r>
            <a:r>
              <a:rPr lang="en-US" sz="1700" dirty="0">
                <a:solidFill>
                  <a:srgbClr val="49495A"/>
                </a:solidFill>
                <a:latin typeface="Open Sans" pitchFamily="34" charset="0"/>
                <a:ea typeface="Open Sans" pitchFamily="34" charset="-122"/>
                <a:cs typeface="Open Sans" pitchFamily="34" charset="-120"/>
              </a:rPr>
              <a:t> </a:t>
            </a:r>
            <a:r>
              <a:rPr lang="en-US" sz="1700" dirty="0" err="1">
                <a:solidFill>
                  <a:srgbClr val="49495A"/>
                </a:solidFill>
                <a:latin typeface="Open Sans" pitchFamily="34" charset="0"/>
                <a:ea typeface="Open Sans" pitchFamily="34" charset="-122"/>
                <a:cs typeface="Open Sans" pitchFamily="34" charset="-120"/>
              </a:rPr>
              <a:t>crecimiento</a:t>
            </a:r>
            <a:r>
              <a:rPr lang="en-US" sz="1700" dirty="0">
                <a:solidFill>
                  <a:srgbClr val="49495A"/>
                </a:solidFill>
                <a:latin typeface="Open Sans" pitchFamily="34" charset="0"/>
                <a:ea typeface="Open Sans" pitchFamily="34" charset="-122"/>
                <a:cs typeface="Open Sans" pitchFamily="34" charset="-120"/>
              </a:rPr>
              <a:t> </a:t>
            </a:r>
            <a:r>
              <a:rPr lang="en-US" sz="1700" dirty="0" err="1">
                <a:solidFill>
                  <a:srgbClr val="49495A"/>
                </a:solidFill>
                <a:latin typeface="Open Sans" pitchFamily="34" charset="0"/>
                <a:ea typeface="Open Sans" pitchFamily="34" charset="-122"/>
                <a:cs typeface="Open Sans" pitchFamily="34" charset="-120"/>
              </a:rPr>
              <a:t>futuro</a:t>
            </a:r>
            <a:r>
              <a:rPr lang="en-US" sz="1700" dirty="0">
                <a:solidFill>
                  <a:srgbClr val="49495A"/>
                </a:solidFill>
                <a:latin typeface="Open Sans" pitchFamily="34" charset="0"/>
                <a:ea typeface="Open Sans" pitchFamily="34" charset="-122"/>
                <a:cs typeface="Open Sans" pitchFamily="34" charset="-120"/>
              </a:rPr>
              <a:t>.</a:t>
            </a:r>
          </a:p>
          <a:p>
            <a:pPr marL="285750" indent="-285750">
              <a:lnSpc>
                <a:spcPts val="2250"/>
              </a:lnSpc>
              <a:buFont typeface="Arial" panose="020B0604020202020204" pitchFamily="34" charset="0"/>
              <a:buChar char="•"/>
            </a:pPr>
            <a:r>
              <a:rPr lang="en-US" sz="1700" b="1" dirty="0" err="1">
                <a:solidFill>
                  <a:srgbClr val="49495A"/>
                </a:solidFill>
                <a:latin typeface="Open Sans" pitchFamily="34" charset="0"/>
                <a:ea typeface="Open Sans" pitchFamily="34" charset="-122"/>
                <a:cs typeface="Open Sans" pitchFamily="34" charset="-120"/>
              </a:rPr>
              <a:t>Eficiencia</a:t>
            </a:r>
            <a:r>
              <a:rPr lang="en-US" sz="1700" b="1" dirty="0">
                <a:solidFill>
                  <a:srgbClr val="49495A"/>
                </a:solidFill>
                <a:latin typeface="Open Sans" pitchFamily="34" charset="0"/>
                <a:ea typeface="Open Sans" pitchFamily="34" charset="-122"/>
                <a:cs typeface="Open Sans" pitchFamily="34" charset="-120"/>
              </a:rPr>
              <a:t> </a:t>
            </a:r>
            <a:r>
              <a:rPr lang="en-US" sz="1700" b="1" dirty="0" err="1">
                <a:solidFill>
                  <a:srgbClr val="49495A"/>
                </a:solidFill>
                <a:latin typeface="Open Sans" pitchFamily="34" charset="0"/>
                <a:ea typeface="Open Sans" pitchFamily="34" charset="-122"/>
                <a:cs typeface="Open Sans" pitchFamily="34" charset="-120"/>
              </a:rPr>
              <a:t>en</a:t>
            </a:r>
            <a:r>
              <a:rPr lang="en-US" sz="1700" b="1" dirty="0">
                <a:solidFill>
                  <a:srgbClr val="49495A"/>
                </a:solidFill>
                <a:latin typeface="Open Sans" pitchFamily="34" charset="0"/>
                <a:ea typeface="Open Sans" pitchFamily="34" charset="-122"/>
                <a:cs typeface="Open Sans" pitchFamily="34" charset="-120"/>
              </a:rPr>
              <a:t> </a:t>
            </a:r>
            <a:r>
              <a:rPr lang="en-US" sz="1700" b="1" dirty="0" err="1">
                <a:solidFill>
                  <a:srgbClr val="49495A"/>
                </a:solidFill>
                <a:latin typeface="Open Sans" pitchFamily="34" charset="0"/>
                <a:ea typeface="Open Sans" pitchFamily="34" charset="-122"/>
                <a:cs typeface="Open Sans" pitchFamily="34" charset="-120"/>
              </a:rPr>
              <a:t>tiempo</a:t>
            </a:r>
            <a:r>
              <a:rPr lang="en-US" sz="1700" b="1" dirty="0">
                <a:solidFill>
                  <a:srgbClr val="49495A"/>
                </a:solidFill>
                <a:latin typeface="Open Sans" pitchFamily="34" charset="0"/>
                <a:ea typeface="Open Sans" pitchFamily="34" charset="-122"/>
                <a:cs typeface="Open Sans" pitchFamily="34" charset="-120"/>
              </a:rPr>
              <a:t> y </a:t>
            </a:r>
            <a:r>
              <a:rPr lang="en-US" sz="1700" b="1" dirty="0" err="1">
                <a:solidFill>
                  <a:srgbClr val="49495A"/>
                </a:solidFill>
                <a:latin typeface="Open Sans" pitchFamily="34" charset="0"/>
                <a:ea typeface="Open Sans" pitchFamily="34" charset="-122"/>
                <a:cs typeface="Open Sans" pitchFamily="34" charset="-120"/>
              </a:rPr>
              <a:t>presupuesto</a:t>
            </a:r>
            <a:r>
              <a:rPr lang="en-US" sz="1700" b="1" dirty="0">
                <a:solidFill>
                  <a:srgbClr val="49495A"/>
                </a:solidFill>
                <a:latin typeface="Open Sans" pitchFamily="34" charset="0"/>
                <a:ea typeface="Open Sans" pitchFamily="34" charset="-122"/>
                <a:cs typeface="Open Sans" pitchFamily="34" charset="-120"/>
              </a:rPr>
              <a:t>: </a:t>
            </a:r>
            <a:r>
              <a:rPr lang="en-US" sz="1700" dirty="0" err="1">
                <a:solidFill>
                  <a:srgbClr val="49495A"/>
                </a:solidFill>
                <a:latin typeface="Open Sans" pitchFamily="34" charset="0"/>
                <a:ea typeface="Open Sans" pitchFamily="34" charset="-122"/>
                <a:cs typeface="Open Sans" pitchFamily="34" charset="-120"/>
              </a:rPr>
              <a:t>Optimiza</a:t>
            </a:r>
            <a:r>
              <a:rPr lang="en-US" sz="1700" dirty="0">
                <a:solidFill>
                  <a:srgbClr val="49495A"/>
                </a:solidFill>
                <a:latin typeface="Open Sans" pitchFamily="34" charset="0"/>
                <a:ea typeface="Open Sans" pitchFamily="34" charset="-122"/>
                <a:cs typeface="Open Sans" pitchFamily="34" charset="-120"/>
              </a:rPr>
              <a:t> </a:t>
            </a:r>
            <a:r>
              <a:rPr lang="en-US" sz="1700" dirty="0" err="1">
                <a:solidFill>
                  <a:srgbClr val="49495A"/>
                </a:solidFill>
                <a:latin typeface="Open Sans" pitchFamily="34" charset="0"/>
                <a:ea typeface="Open Sans" pitchFamily="34" charset="-122"/>
                <a:cs typeface="Open Sans" pitchFamily="34" charset="-120"/>
              </a:rPr>
              <a:t>recursos</a:t>
            </a:r>
            <a:r>
              <a:rPr lang="en-US" sz="1700" dirty="0">
                <a:solidFill>
                  <a:srgbClr val="49495A"/>
                </a:solidFill>
                <a:latin typeface="Open Sans" pitchFamily="34" charset="0"/>
                <a:ea typeface="Open Sans" pitchFamily="34" charset="-122"/>
                <a:cs typeface="Open Sans" pitchFamily="34" charset="-120"/>
              </a:rPr>
              <a:t> </a:t>
            </a:r>
            <a:r>
              <a:rPr lang="en-US" sz="1700" dirty="0" err="1">
                <a:solidFill>
                  <a:srgbClr val="49495A"/>
                </a:solidFill>
                <a:latin typeface="Open Sans" pitchFamily="34" charset="0"/>
                <a:ea typeface="Open Sans" pitchFamily="34" charset="-122"/>
                <a:cs typeface="Open Sans" pitchFamily="34" charset="-120"/>
              </a:rPr>
              <a:t>en</a:t>
            </a:r>
            <a:r>
              <a:rPr lang="en-US" sz="1700" dirty="0">
                <a:solidFill>
                  <a:srgbClr val="49495A"/>
                </a:solidFill>
                <a:latin typeface="Open Sans" pitchFamily="34" charset="0"/>
                <a:ea typeface="Open Sans" pitchFamily="34" charset="-122"/>
                <a:cs typeface="Open Sans" pitchFamily="34" charset="-120"/>
              </a:rPr>
              <a:t> </a:t>
            </a:r>
            <a:br>
              <a:rPr lang="en-US" sz="1700" dirty="0">
                <a:solidFill>
                  <a:srgbClr val="49495A"/>
                </a:solidFill>
                <a:latin typeface="Open Sans" pitchFamily="34" charset="0"/>
                <a:ea typeface="Open Sans" pitchFamily="34" charset="-122"/>
                <a:cs typeface="Open Sans" pitchFamily="34" charset="-120"/>
              </a:rPr>
            </a:br>
            <a:r>
              <a:rPr lang="en-US" sz="1700" dirty="0" err="1">
                <a:solidFill>
                  <a:srgbClr val="49495A"/>
                </a:solidFill>
                <a:latin typeface="Open Sans" pitchFamily="34" charset="0"/>
                <a:ea typeface="Open Sans" pitchFamily="34" charset="-122"/>
                <a:cs typeface="Open Sans" pitchFamily="34" charset="-120"/>
              </a:rPr>
              <a:t>proyectos</a:t>
            </a:r>
            <a:r>
              <a:rPr lang="en-US" sz="1700" dirty="0">
                <a:solidFill>
                  <a:srgbClr val="49495A"/>
                </a:solidFill>
                <a:latin typeface="Open Sans" pitchFamily="34" charset="0"/>
                <a:ea typeface="Open Sans" pitchFamily="34" charset="-122"/>
                <a:cs typeface="Open Sans" pitchFamily="34" charset="-120"/>
              </a:rPr>
              <a:t> </a:t>
            </a:r>
            <a:r>
              <a:rPr lang="en-US" sz="1700" dirty="0" err="1">
                <a:solidFill>
                  <a:srgbClr val="49495A"/>
                </a:solidFill>
                <a:latin typeface="Open Sans" pitchFamily="34" charset="0"/>
                <a:ea typeface="Open Sans" pitchFamily="34" charset="-122"/>
                <a:cs typeface="Open Sans" pitchFamily="34" charset="-120"/>
              </a:rPr>
              <a:t>limitados</a:t>
            </a:r>
            <a:r>
              <a:rPr lang="en-US" sz="1700" dirty="0">
                <a:solidFill>
                  <a:srgbClr val="49495A"/>
                </a:solidFill>
                <a:latin typeface="Open Sans" pitchFamily="34" charset="0"/>
                <a:ea typeface="Open Sans" pitchFamily="34" charset="-122"/>
                <a:cs typeface="Open Sans" pitchFamily="34" charset="-120"/>
              </a:rPr>
              <a:t>.</a:t>
            </a:r>
            <a:endParaRPr lang="en-US" sz="1700" dirty="0"/>
          </a:p>
        </p:txBody>
      </p:sp>
      <p:sp>
        <p:nvSpPr>
          <p:cNvPr id="7" name="Text 4"/>
          <p:cNvSpPr/>
          <p:nvPr/>
        </p:nvSpPr>
        <p:spPr>
          <a:xfrm>
            <a:off x="793790" y="6911697"/>
            <a:ext cx="13042821" cy="290274"/>
          </a:xfrm>
          <a:prstGeom prst="rect">
            <a:avLst/>
          </a:prstGeom>
          <a:noFill/>
          <a:ln/>
        </p:spPr>
        <p:txBody>
          <a:bodyPr wrap="none" lIns="0" tIns="0" rIns="0" bIns="0" rtlCol="0" anchor="t"/>
          <a:lstStyle/>
          <a:p>
            <a:pPr marL="342900" indent="-342900" algn="l">
              <a:lnSpc>
                <a:spcPts val="2250"/>
              </a:lnSpc>
              <a:buSzPct val="100000"/>
              <a:buChar char="•"/>
            </a:pPr>
            <a:endParaRPr lang="en-US" sz="1700" dirty="0"/>
          </a:p>
        </p:txBody>
      </p:sp>
      <p:pic>
        <p:nvPicPr>
          <p:cNvPr id="9" name="Picture 2" descr="Logotipo&#10;&#10;El contenido generado por IA puede ser incorrecto.">
            <a:extLst>
              <a:ext uri="{FF2B5EF4-FFF2-40B4-BE49-F238E27FC236}">
                <a16:creationId xmlns:a16="http://schemas.microsoft.com/office/drawing/2014/main" id="{96EC809D-91A0-FC96-B289-BA0805B5E83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1786777" y="14560"/>
            <a:ext cx="2843623" cy="6966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875467"/>
            <a:ext cx="5804773" cy="637937"/>
          </a:xfrm>
          <a:prstGeom prst="rect">
            <a:avLst/>
          </a:prstGeom>
          <a:noFill/>
          <a:ln/>
        </p:spPr>
        <p:txBody>
          <a:bodyPr wrap="none" lIns="0" tIns="0" rIns="0" bIns="0" rtlCol="0" anchor="t"/>
          <a:lstStyle/>
          <a:p>
            <a:pPr marL="0" indent="0" algn="l">
              <a:lnSpc>
                <a:spcPts val="5000"/>
              </a:lnSpc>
              <a:buNone/>
            </a:pPr>
            <a:r>
              <a:rPr lang="en-US" sz="4450" dirty="0" err="1">
                <a:solidFill>
                  <a:srgbClr val="1551A4"/>
                </a:solidFill>
                <a:latin typeface="Libre Baskerville" pitchFamily="34" charset="0"/>
              </a:rPr>
              <a:t>Tecnologías</a:t>
            </a:r>
            <a:r>
              <a:rPr lang="en-US" sz="4450" dirty="0">
                <a:solidFill>
                  <a:srgbClr val="1551A4"/>
                </a:solidFill>
                <a:latin typeface="Libre Baskerville" pitchFamily="34" charset="0"/>
              </a:rPr>
              <a:t> </a:t>
            </a:r>
            <a:r>
              <a:rPr lang="en-US" sz="4450" dirty="0" err="1">
                <a:solidFill>
                  <a:srgbClr val="1551A4"/>
                </a:solidFill>
                <a:latin typeface="Libre Baskerville" pitchFamily="34" charset="0"/>
              </a:rPr>
              <a:t>Utilizadas</a:t>
            </a:r>
            <a:endParaRPr lang="en-US" sz="4450" dirty="0">
              <a:solidFill>
                <a:srgbClr val="1551A4"/>
              </a:solidFill>
              <a:latin typeface="Libre Baskerville" pitchFamily="34" charset="0"/>
            </a:endParaRPr>
          </a:p>
        </p:txBody>
      </p:sp>
      <p:sp>
        <p:nvSpPr>
          <p:cNvPr id="3" name="Text 1"/>
          <p:cNvSpPr/>
          <p:nvPr/>
        </p:nvSpPr>
        <p:spPr>
          <a:xfrm>
            <a:off x="793790" y="1921669"/>
            <a:ext cx="13042821" cy="653415"/>
          </a:xfrm>
          <a:prstGeom prst="rect">
            <a:avLst/>
          </a:prstGeom>
          <a:noFill/>
          <a:ln/>
        </p:spPr>
        <p:txBody>
          <a:bodyPr wrap="square" lIns="0" tIns="0" rIns="0" bIns="0" rtlCol="0" anchor="t"/>
          <a:lstStyle/>
          <a:p>
            <a:pPr marL="0" indent="0" algn="l">
              <a:lnSpc>
                <a:spcPts val="2550"/>
              </a:lnSpc>
              <a:buNone/>
            </a:pPr>
            <a:r>
              <a:rPr lang="en-US" sz="1700" dirty="0">
                <a:solidFill>
                  <a:srgbClr val="49495A"/>
                </a:solidFill>
                <a:latin typeface="Open Sans" pitchFamily="34" charset="0"/>
                <a:ea typeface="Open Sans" pitchFamily="34" charset="-122"/>
                <a:cs typeface="Open Sans" pitchFamily="34" charset="-120"/>
              </a:rPr>
              <a:t>Para el desarrollo de "Byte &amp; Beat", hemos seleccionado un conjunto de tecnologías modernas y robustas, priorizando soluciones de código abierto y basadas en la nube para optimizar el rendimiento y la eficiencia.</a:t>
            </a:r>
            <a:endParaRPr lang="en-US" sz="1700" dirty="0"/>
          </a:p>
        </p:txBody>
      </p:sp>
      <p:pic>
        <p:nvPicPr>
          <p:cNvPr id="4" name="Image 0" descr="preencoded.png"/>
          <p:cNvPicPr>
            <a:picLocks noChangeAspect="1"/>
          </p:cNvPicPr>
          <p:nvPr/>
        </p:nvPicPr>
        <p:blipFill>
          <a:blip r:embed="rId3"/>
          <a:stretch>
            <a:fillRect/>
          </a:stretch>
        </p:blipFill>
        <p:spPr>
          <a:xfrm>
            <a:off x="793790" y="2983349"/>
            <a:ext cx="510302" cy="510302"/>
          </a:xfrm>
          <a:prstGeom prst="rect">
            <a:avLst/>
          </a:prstGeom>
          <a:solidFill>
            <a:srgbClr val="FFFFFF"/>
          </a:solidFill>
        </p:spPr>
      </p:pic>
      <p:sp>
        <p:nvSpPr>
          <p:cNvPr id="5" name="Text 2"/>
          <p:cNvSpPr/>
          <p:nvPr/>
        </p:nvSpPr>
        <p:spPr>
          <a:xfrm>
            <a:off x="793790" y="3748802"/>
            <a:ext cx="3124676" cy="318849"/>
          </a:xfrm>
          <a:prstGeom prst="rect">
            <a:avLst/>
          </a:prstGeom>
          <a:noFill/>
          <a:ln/>
        </p:spPr>
        <p:txBody>
          <a:bodyPr wrap="none" lIns="0" tIns="0" rIns="0" bIns="0" rtlCol="0" anchor="t"/>
          <a:lstStyle/>
          <a:p>
            <a:pPr marL="0" indent="0" algn="l">
              <a:lnSpc>
                <a:spcPts val="2500"/>
              </a:lnSpc>
              <a:buNone/>
            </a:pPr>
            <a:r>
              <a:rPr lang="en-US" sz="1700" dirty="0">
                <a:solidFill>
                  <a:srgbClr val="49495A"/>
                </a:solidFill>
                <a:latin typeface="Libre Baskerville" pitchFamily="34" charset="0"/>
                <a:ea typeface="Libre Baskerville" pitchFamily="34" charset="-122"/>
                <a:cs typeface="Libre Baskerville" pitchFamily="34" charset="-120"/>
              </a:rPr>
              <a:t>Backend: Django (MVT)</a:t>
            </a:r>
            <a:endParaRPr lang="en-US" sz="1700" dirty="0"/>
          </a:p>
        </p:txBody>
      </p:sp>
      <p:sp>
        <p:nvSpPr>
          <p:cNvPr id="6" name="Text 3"/>
          <p:cNvSpPr/>
          <p:nvPr/>
        </p:nvSpPr>
        <p:spPr>
          <a:xfrm>
            <a:off x="793790" y="4190048"/>
            <a:ext cx="4177427" cy="653415"/>
          </a:xfrm>
          <a:prstGeom prst="rect">
            <a:avLst/>
          </a:prstGeom>
          <a:noFill/>
          <a:ln/>
        </p:spPr>
        <p:txBody>
          <a:bodyPr wrap="square" lIns="0" tIns="0" rIns="0" bIns="0" rtlCol="0" anchor="t"/>
          <a:lstStyle/>
          <a:p>
            <a:pPr marL="0" indent="0" algn="l">
              <a:lnSpc>
                <a:spcPts val="2550"/>
              </a:lnSpc>
              <a:buNone/>
            </a:pPr>
            <a:r>
              <a:rPr lang="en-US" sz="1700" dirty="0">
                <a:solidFill>
                  <a:srgbClr val="49495A"/>
                </a:solidFill>
                <a:latin typeface="Open Sans" pitchFamily="34" charset="0"/>
                <a:ea typeface="Open Sans" pitchFamily="34" charset="-122"/>
                <a:cs typeface="Open Sans" pitchFamily="34" charset="-120"/>
              </a:rPr>
              <a:t>Framework Python que asegura una lógica de negocio sólida y escalable.</a:t>
            </a:r>
            <a:endParaRPr lang="en-US" sz="1700" dirty="0"/>
          </a:p>
        </p:txBody>
      </p:sp>
      <p:pic>
        <p:nvPicPr>
          <p:cNvPr id="7" name="Image 1" descr="preencoded.png"/>
          <p:cNvPicPr>
            <a:picLocks noChangeAspect="1"/>
          </p:cNvPicPr>
          <p:nvPr/>
        </p:nvPicPr>
        <p:blipFill>
          <a:blip r:embed="rId4"/>
          <a:stretch>
            <a:fillRect/>
          </a:stretch>
        </p:blipFill>
        <p:spPr>
          <a:xfrm>
            <a:off x="5226368" y="2983349"/>
            <a:ext cx="510302" cy="510302"/>
          </a:xfrm>
          <a:prstGeom prst="rect">
            <a:avLst/>
          </a:prstGeom>
        </p:spPr>
      </p:pic>
      <p:sp>
        <p:nvSpPr>
          <p:cNvPr id="8" name="Text 4"/>
          <p:cNvSpPr/>
          <p:nvPr/>
        </p:nvSpPr>
        <p:spPr>
          <a:xfrm>
            <a:off x="5226368" y="3748802"/>
            <a:ext cx="4177546" cy="637699"/>
          </a:xfrm>
          <a:prstGeom prst="rect">
            <a:avLst/>
          </a:prstGeom>
          <a:noFill/>
          <a:ln/>
        </p:spPr>
        <p:txBody>
          <a:bodyPr wrap="square" lIns="0" tIns="0" rIns="0" bIns="0" rtlCol="0" anchor="t"/>
          <a:lstStyle/>
          <a:p>
            <a:pPr marL="0" indent="0" algn="l">
              <a:lnSpc>
                <a:spcPts val="2500"/>
              </a:lnSpc>
              <a:buNone/>
            </a:pPr>
            <a:r>
              <a:rPr lang="en-US" sz="1700" dirty="0">
                <a:solidFill>
                  <a:srgbClr val="49495A"/>
                </a:solidFill>
                <a:latin typeface="Libre Baskerville" pitchFamily="34" charset="0"/>
                <a:ea typeface="Libre Baskerville" pitchFamily="34" charset="-122"/>
                <a:cs typeface="Libre Baskerville" pitchFamily="34" charset="-120"/>
              </a:rPr>
              <a:t>Base de Datos: PostgreSQL</a:t>
            </a:r>
          </a:p>
          <a:p>
            <a:pPr marL="0" indent="0" algn="l">
              <a:lnSpc>
                <a:spcPts val="2500"/>
              </a:lnSpc>
              <a:buNone/>
            </a:pPr>
            <a:r>
              <a:rPr lang="en-US" sz="1700" dirty="0">
                <a:solidFill>
                  <a:srgbClr val="49495A"/>
                </a:solidFill>
                <a:latin typeface="Libre Baskerville" pitchFamily="34" charset="0"/>
                <a:ea typeface="Libre Baskerville" pitchFamily="34" charset="-122"/>
                <a:cs typeface="Libre Baskerville" pitchFamily="34" charset="-120"/>
              </a:rPr>
              <a:t>                           (Supabase)</a:t>
            </a:r>
            <a:endParaRPr lang="en-US" sz="1700" dirty="0"/>
          </a:p>
        </p:txBody>
      </p:sp>
      <p:sp>
        <p:nvSpPr>
          <p:cNvPr id="9" name="Text 5"/>
          <p:cNvSpPr/>
          <p:nvPr/>
        </p:nvSpPr>
        <p:spPr>
          <a:xfrm>
            <a:off x="5226368" y="4508897"/>
            <a:ext cx="4177546" cy="653415"/>
          </a:xfrm>
          <a:prstGeom prst="rect">
            <a:avLst/>
          </a:prstGeom>
          <a:noFill/>
          <a:ln/>
        </p:spPr>
        <p:txBody>
          <a:bodyPr wrap="square" lIns="0" tIns="0" rIns="0" bIns="0" rtlCol="0" anchor="t"/>
          <a:lstStyle/>
          <a:p>
            <a:pPr marL="0" indent="0" algn="l">
              <a:lnSpc>
                <a:spcPts val="2550"/>
              </a:lnSpc>
              <a:buNone/>
            </a:pPr>
            <a:r>
              <a:rPr lang="en-US" sz="1700" dirty="0">
                <a:solidFill>
                  <a:srgbClr val="49495A"/>
                </a:solidFill>
                <a:latin typeface="Open Sans" pitchFamily="34" charset="0"/>
                <a:ea typeface="Open Sans" pitchFamily="34" charset="-122"/>
                <a:cs typeface="Open Sans" pitchFamily="34" charset="-120"/>
              </a:rPr>
              <a:t>Gestión de datos fiable y segura, potenciada por Supabase.</a:t>
            </a:r>
            <a:endParaRPr lang="en-US" sz="1700" dirty="0"/>
          </a:p>
        </p:txBody>
      </p:sp>
      <p:pic>
        <p:nvPicPr>
          <p:cNvPr id="10" name="Image 2" descr="preencoded.png"/>
          <p:cNvPicPr>
            <a:picLocks noChangeAspect="1"/>
          </p:cNvPicPr>
          <p:nvPr/>
        </p:nvPicPr>
        <p:blipFill>
          <a:blip r:embed="rId5"/>
          <a:stretch>
            <a:fillRect/>
          </a:stretch>
        </p:blipFill>
        <p:spPr>
          <a:xfrm>
            <a:off x="9659064" y="2983349"/>
            <a:ext cx="510302" cy="510302"/>
          </a:xfrm>
          <a:prstGeom prst="rect">
            <a:avLst/>
          </a:prstGeom>
        </p:spPr>
      </p:pic>
      <p:sp>
        <p:nvSpPr>
          <p:cNvPr id="11" name="Text 6"/>
          <p:cNvSpPr/>
          <p:nvPr/>
        </p:nvSpPr>
        <p:spPr>
          <a:xfrm>
            <a:off x="9659064" y="3748802"/>
            <a:ext cx="4611740" cy="637699"/>
          </a:xfrm>
          <a:prstGeom prst="rect">
            <a:avLst/>
          </a:prstGeom>
          <a:noFill/>
          <a:ln/>
        </p:spPr>
        <p:txBody>
          <a:bodyPr wrap="square" lIns="0" tIns="0" rIns="0" bIns="0" rtlCol="0" anchor="t"/>
          <a:lstStyle/>
          <a:p>
            <a:pPr marL="0" indent="0" algn="l">
              <a:lnSpc>
                <a:spcPts val="2500"/>
              </a:lnSpc>
              <a:buNone/>
            </a:pPr>
            <a:r>
              <a:rPr lang="en-US" sz="1700" dirty="0">
                <a:solidFill>
                  <a:srgbClr val="49495A"/>
                </a:solidFill>
                <a:latin typeface="Libre Baskerville" pitchFamily="34" charset="0"/>
                <a:ea typeface="Libre Baskerville" pitchFamily="34" charset="-122"/>
                <a:cs typeface="Libre Baskerville" pitchFamily="34" charset="-120"/>
              </a:rPr>
              <a:t>Frontend: HTML + JS + Tailwind</a:t>
            </a:r>
            <a:endParaRPr lang="en-US" sz="1700" dirty="0"/>
          </a:p>
        </p:txBody>
      </p:sp>
      <p:sp>
        <p:nvSpPr>
          <p:cNvPr id="12" name="Text 7"/>
          <p:cNvSpPr/>
          <p:nvPr/>
        </p:nvSpPr>
        <p:spPr>
          <a:xfrm>
            <a:off x="9659063" y="4190048"/>
            <a:ext cx="4177427" cy="653415"/>
          </a:xfrm>
          <a:prstGeom prst="rect">
            <a:avLst/>
          </a:prstGeom>
          <a:noFill/>
          <a:ln/>
        </p:spPr>
        <p:txBody>
          <a:bodyPr wrap="square" lIns="0" tIns="0" rIns="0" bIns="0" rtlCol="0" anchor="t"/>
          <a:lstStyle/>
          <a:p>
            <a:pPr marL="0" indent="0" algn="l">
              <a:lnSpc>
                <a:spcPts val="2550"/>
              </a:lnSpc>
              <a:buNone/>
            </a:pPr>
            <a:r>
              <a:rPr lang="en-US" sz="1700" dirty="0">
                <a:solidFill>
                  <a:srgbClr val="49495A"/>
                </a:solidFill>
                <a:latin typeface="Open Sans" pitchFamily="34" charset="0"/>
                <a:ea typeface="Open Sans" pitchFamily="34" charset="-122"/>
                <a:cs typeface="Open Sans" pitchFamily="34" charset="-120"/>
              </a:rPr>
              <a:t>Interfaz de usuario responsiva y atractiva, con el motor de plantillas de Django.</a:t>
            </a:r>
            <a:endParaRPr lang="en-US" sz="1700" dirty="0"/>
          </a:p>
        </p:txBody>
      </p:sp>
      <p:pic>
        <p:nvPicPr>
          <p:cNvPr id="13" name="Image 3" descr="preencoded.png"/>
          <p:cNvPicPr>
            <a:picLocks noChangeAspect="1"/>
          </p:cNvPicPr>
          <p:nvPr/>
        </p:nvPicPr>
        <p:blipFill>
          <a:blip r:embed="rId6"/>
          <a:stretch>
            <a:fillRect/>
          </a:stretch>
        </p:blipFill>
        <p:spPr>
          <a:xfrm>
            <a:off x="793790" y="5672614"/>
            <a:ext cx="510302" cy="510302"/>
          </a:xfrm>
          <a:prstGeom prst="rect">
            <a:avLst/>
          </a:prstGeom>
        </p:spPr>
      </p:pic>
      <p:sp>
        <p:nvSpPr>
          <p:cNvPr id="14" name="Text 8"/>
          <p:cNvSpPr/>
          <p:nvPr/>
        </p:nvSpPr>
        <p:spPr>
          <a:xfrm>
            <a:off x="793790" y="6438067"/>
            <a:ext cx="2551748" cy="318849"/>
          </a:xfrm>
          <a:prstGeom prst="rect">
            <a:avLst/>
          </a:prstGeom>
          <a:noFill/>
          <a:ln/>
        </p:spPr>
        <p:txBody>
          <a:bodyPr wrap="none" lIns="0" tIns="0" rIns="0" bIns="0" rtlCol="0" anchor="t"/>
          <a:lstStyle/>
          <a:p>
            <a:pPr marL="0" indent="0" algn="l">
              <a:lnSpc>
                <a:spcPts val="2500"/>
              </a:lnSpc>
              <a:buNone/>
            </a:pPr>
            <a:r>
              <a:rPr lang="en-US" sz="1700" dirty="0">
                <a:solidFill>
                  <a:srgbClr val="49495A"/>
                </a:solidFill>
                <a:latin typeface="Libre Baskerville" pitchFamily="34" charset="0"/>
                <a:ea typeface="Libre Baskerville" pitchFamily="34" charset="-122"/>
                <a:cs typeface="Libre Baskerville" pitchFamily="34" charset="-120"/>
              </a:rPr>
              <a:t>Hosting: Render</a:t>
            </a:r>
            <a:endParaRPr lang="en-US" sz="1700" dirty="0"/>
          </a:p>
        </p:txBody>
      </p:sp>
      <p:sp>
        <p:nvSpPr>
          <p:cNvPr id="15" name="Text 9"/>
          <p:cNvSpPr/>
          <p:nvPr/>
        </p:nvSpPr>
        <p:spPr>
          <a:xfrm>
            <a:off x="793790" y="6879312"/>
            <a:ext cx="4177427" cy="653415"/>
          </a:xfrm>
          <a:prstGeom prst="rect">
            <a:avLst/>
          </a:prstGeom>
          <a:noFill/>
          <a:ln/>
        </p:spPr>
        <p:txBody>
          <a:bodyPr wrap="square" lIns="0" tIns="0" rIns="0" bIns="0" rtlCol="0" anchor="t"/>
          <a:lstStyle/>
          <a:p>
            <a:pPr marL="0" indent="0" algn="l">
              <a:lnSpc>
                <a:spcPts val="2550"/>
              </a:lnSpc>
              <a:buNone/>
            </a:pPr>
            <a:r>
              <a:rPr lang="en-US" sz="1700" dirty="0">
                <a:solidFill>
                  <a:srgbClr val="49495A"/>
                </a:solidFill>
                <a:latin typeface="Open Sans" pitchFamily="34" charset="0"/>
                <a:ea typeface="Open Sans" pitchFamily="34" charset="-122"/>
                <a:cs typeface="Open Sans" pitchFamily="34" charset="-120"/>
              </a:rPr>
              <a:t>Plataforma para despliegue continuo y eficiente.</a:t>
            </a:r>
            <a:endParaRPr lang="en-US" sz="1700" dirty="0"/>
          </a:p>
        </p:txBody>
      </p:sp>
      <p:pic>
        <p:nvPicPr>
          <p:cNvPr id="16" name="Image 4" descr="preencoded.png"/>
          <p:cNvPicPr>
            <a:picLocks noChangeAspect="1"/>
          </p:cNvPicPr>
          <p:nvPr/>
        </p:nvPicPr>
        <p:blipFill>
          <a:blip r:embed="rId7"/>
          <a:stretch>
            <a:fillRect/>
          </a:stretch>
        </p:blipFill>
        <p:spPr>
          <a:xfrm>
            <a:off x="5226368" y="5672614"/>
            <a:ext cx="510302" cy="510302"/>
          </a:xfrm>
          <a:prstGeom prst="rect">
            <a:avLst/>
          </a:prstGeom>
        </p:spPr>
      </p:pic>
      <p:sp>
        <p:nvSpPr>
          <p:cNvPr id="17" name="Text 10"/>
          <p:cNvSpPr/>
          <p:nvPr/>
        </p:nvSpPr>
        <p:spPr>
          <a:xfrm>
            <a:off x="5226368" y="6438067"/>
            <a:ext cx="3871913" cy="318849"/>
          </a:xfrm>
          <a:prstGeom prst="rect">
            <a:avLst/>
          </a:prstGeom>
          <a:noFill/>
          <a:ln/>
        </p:spPr>
        <p:txBody>
          <a:bodyPr wrap="none" lIns="0" tIns="0" rIns="0" bIns="0" rtlCol="0" anchor="t"/>
          <a:lstStyle/>
          <a:p>
            <a:pPr marL="0" indent="0" algn="l">
              <a:lnSpc>
                <a:spcPts val="2500"/>
              </a:lnSpc>
              <a:buNone/>
            </a:pPr>
            <a:r>
              <a:rPr lang="en-US" sz="1700" dirty="0">
                <a:solidFill>
                  <a:srgbClr val="49495A"/>
                </a:solidFill>
                <a:latin typeface="Libre Baskerville" pitchFamily="34" charset="0"/>
                <a:ea typeface="Libre Baskerville" pitchFamily="34" charset="-122"/>
                <a:cs typeface="Libre Baskerville" pitchFamily="34" charset="-120"/>
              </a:rPr>
              <a:t>Almacenamiento: Cloudinary</a:t>
            </a:r>
            <a:endParaRPr lang="en-US" sz="1700" dirty="0"/>
          </a:p>
        </p:txBody>
      </p:sp>
      <p:sp>
        <p:nvSpPr>
          <p:cNvPr id="18" name="Text 11"/>
          <p:cNvSpPr/>
          <p:nvPr/>
        </p:nvSpPr>
        <p:spPr>
          <a:xfrm>
            <a:off x="5226368" y="6879312"/>
            <a:ext cx="4177546" cy="653415"/>
          </a:xfrm>
          <a:prstGeom prst="rect">
            <a:avLst/>
          </a:prstGeom>
          <a:noFill/>
          <a:ln/>
        </p:spPr>
        <p:txBody>
          <a:bodyPr wrap="square" lIns="0" tIns="0" rIns="0" bIns="0" rtlCol="0" anchor="t"/>
          <a:lstStyle/>
          <a:p>
            <a:pPr marL="0" indent="0" algn="l">
              <a:lnSpc>
                <a:spcPts val="2550"/>
              </a:lnSpc>
              <a:buNone/>
            </a:pPr>
            <a:r>
              <a:rPr lang="en-US" sz="1700" dirty="0">
                <a:solidFill>
                  <a:srgbClr val="49495A"/>
                </a:solidFill>
                <a:latin typeface="Open Sans" pitchFamily="34" charset="0"/>
                <a:ea typeface="Open Sans" pitchFamily="34" charset="-122"/>
                <a:cs typeface="Open Sans" pitchFamily="34" charset="-120"/>
              </a:rPr>
              <a:t>Gestión y optimización de medios (</a:t>
            </a:r>
            <a:r>
              <a:rPr lang="en-US" sz="1700" dirty="0" err="1">
                <a:solidFill>
                  <a:srgbClr val="49495A"/>
                </a:solidFill>
                <a:latin typeface="Open Sans" pitchFamily="34" charset="0"/>
                <a:ea typeface="Open Sans" pitchFamily="34" charset="-122"/>
                <a:cs typeface="Open Sans" pitchFamily="34" charset="-120"/>
              </a:rPr>
              <a:t>imágenes</a:t>
            </a:r>
            <a:r>
              <a:rPr lang="en-US" sz="1700" dirty="0">
                <a:solidFill>
                  <a:srgbClr val="49495A"/>
                </a:solidFill>
                <a:latin typeface="Open Sans" pitchFamily="34" charset="0"/>
                <a:ea typeface="Open Sans" pitchFamily="34" charset="-122"/>
                <a:cs typeface="Open Sans" pitchFamily="34" charset="-120"/>
              </a:rPr>
              <a:t>).</a:t>
            </a:r>
            <a:endParaRPr lang="en-US" sz="1700" dirty="0"/>
          </a:p>
        </p:txBody>
      </p:sp>
      <p:pic>
        <p:nvPicPr>
          <p:cNvPr id="19" name="Picture 2" descr="Logotipo&#10;&#10;El contenido generado por IA puede ser incorrecto.">
            <a:extLst>
              <a:ext uri="{FF2B5EF4-FFF2-40B4-BE49-F238E27FC236}">
                <a16:creationId xmlns:a16="http://schemas.microsoft.com/office/drawing/2014/main" id="{9FE54F67-507E-3C66-AE16-17B06E36C6BF}"/>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11786777" y="14560"/>
            <a:ext cx="2843623" cy="6966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23106" y="711246"/>
            <a:ext cx="4177665" cy="316468"/>
          </a:xfrm>
          <a:prstGeom prst="rect">
            <a:avLst/>
          </a:prstGeom>
          <a:noFill/>
          <a:ln/>
        </p:spPr>
        <p:txBody>
          <a:bodyPr wrap="none" lIns="0" tIns="0" rIns="0" bIns="0" rtlCol="0" anchor="t"/>
          <a:lstStyle/>
          <a:p>
            <a:pPr marL="0" indent="0" algn="l">
              <a:lnSpc>
                <a:spcPts val="2450"/>
              </a:lnSpc>
              <a:buNone/>
            </a:pPr>
            <a:r>
              <a:rPr lang="en-US" sz="4450" dirty="0">
                <a:solidFill>
                  <a:srgbClr val="1551A4"/>
                </a:solidFill>
                <a:latin typeface="Libre Baskerville" pitchFamily="34" charset="0"/>
              </a:rPr>
              <a:t>Modelo ERD (</a:t>
            </a:r>
            <a:r>
              <a:rPr lang="en-US" sz="4450" dirty="0" err="1">
                <a:solidFill>
                  <a:srgbClr val="1551A4"/>
                </a:solidFill>
                <a:latin typeface="Libre Baskerville" pitchFamily="34" charset="0"/>
              </a:rPr>
              <a:t>Entidad-Relación</a:t>
            </a:r>
            <a:r>
              <a:rPr lang="en-US" sz="4450" dirty="0">
                <a:solidFill>
                  <a:srgbClr val="1551A4"/>
                </a:solidFill>
                <a:latin typeface="Libre Baskerville" pitchFamily="34" charset="0"/>
              </a:rPr>
              <a:t>)</a:t>
            </a:r>
          </a:p>
        </p:txBody>
      </p:sp>
      <p:sp>
        <p:nvSpPr>
          <p:cNvPr id="4" name="Text 1"/>
          <p:cNvSpPr/>
          <p:nvPr/>
        </p:nvSpPr>
        <p:spPr>
          <a:xfrm>
            <a:off x="545306" y="7365444"/>
            <a:ext cx="13539788" cy="162044"/>
          </a:xfrm>
          <a:prstGeom prst="rect">
            <a:avLst/>
          </a:prstGeom>
          <a:noFill/>
          <a:ln/>
        </p:spPr>
        <p:txBody>
          <a:bodyPr wrap="none" lIns="0" tIns="0" rIns="0" bIns="0" rtlCol="0" anchor="t"/>
          <a:lstStyle/>
          <a:p>
            <a:pPr marL="0" indent="0" algn="l">
              <a:lnSpc>
                <a:spcPts val="1250"/>
              </a:lnSpc>
              <a:buNone/>
            </a:pPr>
            <a:endParaRPr lang="en-US" sz="750" dirty="0"/>
          </a:p>
        </p:txBody>
      </p:sp>
      <p:pic>
        <p:nvPicPr>
          <p:cNvPr id="6" name="Picture 2" descr="Logotipo&#10;&#10;El contenido generado por IA puede ser incorrecto.">
            <a:extLst>
              <a:ext uri="{FF2B5EF4-FFF2-40B4-BE49-F238E27FC236}">
                <a16:creationId xmlns:a16="http://schemas.microsoft.com/office/drawing/2014/main" id="{99B4FCFD-0CED-5DA1-8BD9-1446DF78DB6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786777" y="14560"/>
            <a:ext cx="2843623" cy="696686"/>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descr="Diagrama&#10;&#10;El contenido generado por IA puede ser incorrecto.">
            <a:extLst>
              <a:ext uri="{FF2B5EF4-FFF2-40B4-BE49-F238E27FC236}">
                <a16:creationId xmlns:a16="http://schemas.microsoft.com/office/drawing/2014/main" id="{9F7C9F41-1DAE-F2DA-DD9E-7C4CF8E01F21}"/>
              </a:ext>
            </a:extLst>
          </p:cNvPr>
          <p:cNvPicPr>
            <a:picLocks noChangeAspect="1"/>
          </p:cNvPicPr>
          <p:nvPr/>
        </p:nvPicPr>
        <p:blipFill>
          <a:blip r:embed="rId4"/>
          <a:stretch>
            <a:fillRect/>
          </a:stretch>
        </p:blipFill>
        <p:spPr>
          <a:xfrm>
            <a:off x="1322758" y="1219200"/>
            <a:ext cx="11235002" cy="678775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874</TotalTime>
  <Words>1092</Words>
  <Application>Microsoft Office PowerPoint</Application>
  <PresentationFormat>Personalizado</PresentationFormat>
  <Paragraphs>148</Paragraphs>
  <Slides>14</Slides>
  <Notes>13</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14</vt:i4>
      </vt:variant>
    </vt:vector>
  </HeadingPairs>
  <TitlesOfParts>
    <vt:vector size="19" baseType="lpstr">
      <vt:lpstr>Libre Baskerville</vt:lpstr>
      <vt:lpstr>Open Sans</vt:lpstr>
      <vt:lpstr>Aptos Narrow</vt:lpstr>
      <vt:lpstr>Arial</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Ruben Mansilla Villena (DGC)</cp:lastModifiedBy>
  <cp:revision>12</cp:revision>
  <dcterms:created xsi:type="dcterms:W3CDTF">2025-06-27T20:38:01Z</dcterms:created>
  <dcterms:modified xsi:type="dcterms:W3CDTF">2025-07-02T22:50:10Z</dcterms:modified>
</cp:coreProperties>
</file>